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11" r:id="rId2"/>
    <p:sldId id="305" r:id="rId3"/>
    <p:sldId id="316" r:id="rId4"/>
    <p:sldId id="306" r:id="rId5"/>
    <p:sldId id="310" r:id="rId6"/>
    <p:sldId id="312" r:id="rId7"/>
    <p:sldId id="314" r:id="rId8"/>
    <p:sldId id="315" r:id="rId9"/>
    <p:sldId id="317" r:id="rId10"/>
    <p:sldId id="264" r:id="rId11"/>
    <p:sldId id="302" r:id="rId12"/>
    <p:sldId id="320" r:id="rId13"/>
    <p:sldId id="307" r:id="rId14"/>
    <p:sldId id="318" r:id="rId15"/>
    <p:sldId id="319" r:id="rId16"/>
    <p:sldId id="326" r:id="rId17"/>
    <p:sldId id="265" r:id="rId18"/>
    <p:sldId id="328" r:id="rId19"/>
    <p:sldId id="341" r:id="rId20"/>
    <p:sldId id="331" r:id="rId21"/>
    <p:sldId id="321" r:id="rId22"/>
    <p:sldId id="258" r:id="rId23"/>
    <p:sldId id="290" r:id="rId24"/>
    <p:sldId id="293" r:id="rId25"/>
    <p:sldId id="322" r:id="rId26"/>
    <p:sldId id="339" r:id="rId27"/>
    <p:sldId id="337" r:id="rId28"/>
    <p:sldId id="338" r:id="rId29"/>
    <p:sldId id="340" r:id="rId30"/>
    <p:sldId id="327" r:id="rId31"/>
    <p:sldId id="323" r:id="rId32"/>
    <p:sldId id="301" r:id="rId33"/>
    <p:sldId id="300" r:id="rId34"/>
    <p:sldId id="308" r:id="rId3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3" autoAdjust="0"/>
    <p:restoredTop sz="94660"/>
  </p:normalViewPr>
  <p:slideViewPr>
    <p:cSldViewPr snapToGrid="0">
      <p:cViewPr varScale="1">
        <p:scale>
          <a:sx n="81" d="100"/>
          <a:sy n="81" d="100"/>
        </p:scale>
        <p:origin x="7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C625F-26B4-45EA-BE42-689AB961D780}" type="datetimeFigureOut">
              <a:rPr lang="nb-NO" smtClean="0"/>
              <a:t>10.11.2020</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6720B-5DDA-4839-9386-0D0BA9490A99}" type="slidenum">
              <a:rPr lang="nb-NO" smtClean="0"/>
              <a:t>‹#›</a:t>
            </a:fld>
            <a:endParaRPr lang="nb-NO"/>
          </a:p>
        </p:txBody>
      </p:sp>
    </p:spTree>
    <p:extLst>
      <p:ext uri="{BB962C8B-B14F-4D97-AF65-F5344CB8AC3E}">
        <p14:creationId xmlns:p14="http://schemas.microsoft.com/office/powerpoint/2010/main" val="264333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3E96720B-5DDA-4839-9386-0D0BA9490A99}" type="slidenum">
              <a:rPr lang="nb-NO" smtClean="0"/>
              <a:t>6</a:t>
            </a:fld>
            <a:endParaRPr lang="nb-NO"/>
          </a:p>
        </p:txBody>
      </p:sp>
    </p:spTree>
    <p:extLst>
      <p:ext uri="{BB962C8B-B14F-4D97-AF65-F5344CB8AC3E}">
        <p14:creationId xmlns:p14="http://schemas.microsoft.com/office/powerpoint/2010/main" val="3785387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3E96720B-5DDA-4839-9386-0D0BA9490A99}" type="slidenum">
              <a:rPr lang="nb-NO" smtClean="0"/>
              <a:t>7</a:t>
            </a:fld>
            <a:endParaRPr lang="nb-NO"/>
          </a:p>
        </p:txBody>
      </p:sp>
    </p:spTree>
    <p:extLst>
      <p:ext uri="{BB962C8B-B14F-4D97-AF65-F5344CB8AC3E}">
        <p14:creationId xmlns:p14="http://schemas.microsoft.com/office/powerpoint/2010/main" val="347692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3E96720B-5DDA-4839-9386-0D0BA9490A99}" type="slidenum">
              <a:rPr lang="nb-NO" smtClean="0"/>
              <a:t>13</a:t>
            </a:fld>
            <a:endParaRPr lang="nb-NO"/>
          </a:p>
        </p:txBody>
      </p:sp>
    </p:spTree>
    <p:extLst>
      <p:ext uri="{BB962C8B-B14F-4D97-AF65-F5344CB8AC3E}">
        <p14:creationId xmlns:p14="http://schemas.microsoft.com/office/powerpoint/2010/main" val="193279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1777-4BF3-4BBA-AC88-865B983DA5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B93B4040-F817-4FA1-941E-F15DA3AE8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E66DB973-5E6B-4E00-BC2C-E71CC9409628}"/>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CE49135D-612B-4F30-8A63-DE07B471873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902D114-2D07-48C5-8239-C9B08170E275}"/>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374148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8C73-5F60-44CA-ABD5-D668731810A4}"/>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9272B9E-FAA4-4393-B887-110695C8A8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E5C8DD0-9F08-4FEA-ACAD-37C565BC4DD6}"/>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9967A168-B775-49F9-8310-1C14C4D57C7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199A442-9E56-412C-B3C3-9FB89D5CDD3B}"/>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2290664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8CE51-FA89-4442-925D-F32CA463CC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517EF1A2-DA12-4EE2-AD5B-D8DF4DAC0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E4B6133-D659-435F-83A2-6D16C7EEC87B}"/>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208D9718-C315-4BBE-AD41-03CB736EE24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3DD8F4A-2141-421F-80FC-C6699EA1D088}"/>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123417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AFC9-D84E-4C3E-AA0A-40FFE22F76D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C54A908-BCB8-4E08-A586-6860AA9E9F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3F2A565-6270-4E86-A9F1-F9982386ECD3}"/>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AEF22E76-B14F-46C3-960A-8FD7BD4C1888}"/>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53EC7FB-F8A7-4C62-BE0A-D3E4392A3409}"/>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2760343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9076-B7B4-4FD3-B358-F9BC63844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CE9CEA06-DCEF-4BB1-A69C-5EDC7E61E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A6C262-8B13-4C39-ABAB-4ADCB1127EAE}"/>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7CF1BCB6-FDD6-4FA6-B5DE-DBB454A10B0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54FDEEC-CB59-41F5-AE6F-812C95FC64C3}"/>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303246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345F5-EFF7-4382-BA42-6A7FB2CFF838}"/>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03C4624-29AF-48A7-B853-71B2C96EFB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77169F0-EF84-40D5-808E-D398ABB457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6E781A6C-78B1-42FA-81F9-E77D073DB355}"/>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6" name="Footer Placeholder 5">
            <a:extLst>
              <a:ext uri="{FF2B5EF4-FFF2-40B4-BE49-F238E27FC236}">
                <a16:creationId xmlns:a16="http://schemas.microsoft.com/office/drawing/2014/main" id="{461F2723-D564-41CB-B978-867179515EF6}"/>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1831B05-08AB-4F40-840A-ECEB859C0B55}"/>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343656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EAF7-2B62-45C6-B7C7-DF8A1BBC235C}"/>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570B4373-A7B0-4706-B47B-47CD4F737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EBC502-AFE4-4127-8A96-D59C47C2BA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43AB8E1A-57AE-4E33-8317-8F48C6E06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71A57-2703-437D-B642-E541E19FB8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B072A66A-9C3F-4F8C-881E-485751CD2698}"/>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8" name="Footer Placeholder 7">
            <a:extLst>
              <a:ext uri="{FF2B5EF4-FFF2-40B4-BE49-F238E27FC236}">
                <a16:creationId xmlns:a16="http://schemas.microsoft.com/office/drawing/2014/main" id="{A1971F02-8DA9-4A92-8E42-B0AB571FEEE4}"/>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A715B1E0-A197-4CBE-B47A-A511486C78E0}"/>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26613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97D13-479E-403C-947D-1030EF71DE0C}"/>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069BF5F-4711-41C5-A32D-8630237A3B91}"/>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4" name="Footer Placeholder 3">
            <a:extLst>
              <a:ext uri="{FF2B5EF4-FFF2-40B4-BE49-F238E27FC236}">
                <a16:creationId xmlns:a16="http://schemas.microsoft.com/office/drawing/2014/main" id="{8D4E5983-4F42-4EB9-8CC6-D2F44FA20A0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888CC80-9158-4602-96BC-BF32232F317A}"/>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264853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F67EF-B847-404B-9B58-E9E790D6303E}"/>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3" name="Footer Placeholder 2">
            <a:extLst>
              <a:ext uri="{FF2B5EF4-FFF2-40B4-BE49-F238E27FC236}">
                <a16:creationId xmlns:a16="http://schemas.microsoft.com/office/drawing/2014/main" id="{D168B8AD-6494-4EAA-8737-F036D801B8CA}"/>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E3203677-3F34-40F9-8B44-F8EDF77E8020}"/>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213628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A387-71FF-4FF6-9220-E00DEBD43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4AB54E94-602C-4CAB-8CB9-7709D9AE2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047B4A3-4E98-4642-9DB8-571542E54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E4B31-614D-4901-801B-D1FD9DD9F729}"/>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6" name="Footer Placeholder 5">
            <a:extLst>
              <a:ext uri="{FF2B5EF4-FFF2-40B4-BE49-F238E27FC236}">
                <a16:creationId xmlns:a16="http://schemas.microsoft.com/office/drawing/2014/main" id="{764B131C-6EFA-4BD6-922E-43E075248A5E}"/>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91D8D2B-5BB0-428C-BD8C-7EFDA45875D5}"/>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182970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FFE7-831D-49C3-9412-7530278DB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7FDA2F5A-89F9-49E2-97DD-B6DE197BF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1826BF04-B879-41D5-9FFA-F3781A200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CE631-A294-4A7B-A86D-95DEE5C3B98E}"/>
              </a:ext>
            </a:extLst>
          </p:cNvPr>
          <p:cNvSpPr>
            <a:spLocks noGrp="1"/>
          </p:cNvSpPr>
          <p:nvPr>
            <p:ph type="dt" sz="half" idx="10"/>
          </p:nvPr>
        </p:nvSpPr>
        <p:spPr/>
        <p:txBody>
          <a:bodyPr/>
          <a:lstStyle/>
          <a:p>
            <a:fld id="{A6B620BB-208A-4669-9A67-EBE443E88E68}" type="datetimeFigureOut">
              <a:rPr lang="nb-NO" smtClean="0"/>
              <a:t>10.11.2020</a:t>
            </a:fld>
            <a:endParaRPr lang="nb-NO"/>
          </a:p>
        </p:txBody>
      </p:sp>
      <p:sp>
        <p:nvSpPr>
          <p:cNvPr id="6" name="Footer Placeholder 5">
            <a:extLst>
              <a:ext uri="{FF2B5EF4-FFF2-40B4-BE49-F238E27FC236}">
                <a16:creationId xmlns:a16="http://schemas.microsoft.com/office/drawing/2014/main" id="{EA051CD4-5810-4E09-8F37-CFD23DC0BFF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E33F9D93-18DD-430A-BEB7-26D1F63F4032}"/>
              </a:ext>
            </a:extLst>
          </p:cNvPr>
          <p:cNvSpPr>
            <a:spLocks noGrp="1"/>
          </p:cNvSpPr>
          <p:nvPr>
            <p:ph type="sldNum" sz="quarter" idx="12"/>
          </p:nvPr>
        </p:nvSpPr>
        <p:spPr/>
        <p:txBody>
          <a:bodyPr/>
          <a:lstStyle/>
          <a:p>
            <a:fld id="{FC307AE2-78ED-4F52-9255-B57A0487BCCE}" type="slidenum">
              <a:rPr lang="nb-NO" smtClean="0"/>
              <a:t>‹#›</a:t>
            </a:fld>
            <a:endParaRPr lang="nb-NO"/>
          </a:p>
        </p:txBody>
      </p:sp>
    </p:spTree>
    <p:extLst>
      <p:ext uri="{BB962C8B-B14F-4D97-AF65-F5344CB8AC3E}">
        <p14:creationId xmlns:p14="http://schemas.microsoft.com/office/powerpoint/2010/main" val="303746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3BF27-14CC-4DAD-8A48-391604B53A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9FC1030C-0AF1-488C-A776-DE5122B1E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2353BC3-6526-4793-8A8F-120CD6516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620BB-208A-4669-9A67-EBE443E88E68}" type="datetimeFigureOut">
              <a:rPr lang="nb-NO" smtClean="0"/>
              <a:t>10.11.2020</a:t>
            </a:fld>
            <a:endParaRPr lang="nb-NO"/>
          </a:p>
        </p:txBody>
      </p:sp>
      <p:sp>
        <p:nvSpPr>
          <p:cNvPr id="5" name="Footer Placeholder 4">
            <a:extLst>
              <a:ext uri="{FF2B5EF4-FFF2-40B4-BE49-F238E27FC236}">
                <a16:creationId xmlns:a16="http://schemas.microsoft.com/office/drawing/2014/main" id="{AE3E9270-2020-499A-AC12-1B2EA46F38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32218932-4E5D-4C09-9C01-FCAD635CC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07AE2-78ED-4F52-9255-B57A0487BCCE}" type="slidenum">
              <a:rPr lang="nb-NO" smtClean="0"/>
              <a:t>‹#›</a:t>
            </a:fld>
            <a:endParaRPr lang="nb-NO"/>
          </a:p>
        </p:txBody>
      </p:sp>
    </p:spTree>
    <p:extLst>
      <p:ext uri="{BB962C8B-B14F-4D97-AF65-F5344CB8AC3E}">
        <p14:creationId xmlns:p14="http://schemas.microsoft.com/office/powerpoint/2010/main" val="3452889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video" Target="https://www.youtube.com/embed/8WoqikBBui4?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lN8Ksa-gmos?feature=oembed"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horse&#10;&#10;Description automatically generated">
            <a:extLst>
              <a:ext uri="{FF2B5EF4-FFF2-40B4-BE49-F238E27FC236}">
                <a16:creationId xmlns:a16="http://schemas.microsoft.com/office/drawing/2014/main" id="{8FF3E5AA-7253-44ED-A0EB-45E29A66B7A9}"/>
              </a:ext>
            </a:extLst>
          </p:cNvPr>
          <p:cNvPicPr>
            <a:picLocks noChangeAspect="1"/>
          </p:cNvPicPr>
          <p:nvPr/>
        </p:nvPicPr>
        <p:blipFill rotWithShape="1">
          <a:blip r:embed="rId2"/>
          <a:srcRect b="18182"/>
          <a:stretch/>
        </p:blipFill>
        <p:spPr>
          <a:xfrm>
            <a:off x="20" y="10"/>
            <a:ext cx="12191980" cy="6857990"/>
          </a:xfrm>
          <a:prstGeom prst="rect">
            <a:avLst/>
          </a:prstGeom>
        </p:spPr>
      </p:pic>
      <p:sp>
        <p:nvSpPr>
          <p:cNvPr id="3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C7BEDED-2C91-4E1C-B8D8-2CD5A6593833}"/>
              </a:ext>
            </a:extLst>
          </p:cNvPr>
          <p:cNvSpPr>
            <a:spLocks noGrp="1"/>
          </p:cNvSpPr>
          <p:nvPr>
            <p:ph type="ctrTitle"/>
          </p:nvPr>
        </p:nvSpPr>
        <p:spPr>
          <a:xfrm>
            <a:off x="8022021" y="3231931"/>
            <a:ext cx="3852041" cy="1834056"/>
          </a:xfrm>
        </p:spPr>
        <p:txBody>
          <a:bodyPr>
            <a:normAutofit/>
          </a:bodyPr>
          <a:lstStyle/>
          <a:p>
            <a:r>
              <a:rPr lang="nb-NO" sz="4000" dirty="0"/>
              <a:t>SØKNAD OM SPILLEMIDLER TIL IDRETTSANLEGG</a:t>
            </a:r>
          </a:p>
        </p:txBody>
      </p:sp>
      <p:sp>
        <p:nvSpPr>
          <p:cNvPr id="3" name="Subtitle 2">
            <a:extLst>
              <a:ext uri="{FF2B5EF4-FFF2-40B4-BE49-F238E27FC236}">
                <a16:creationId xmlns:a16="http://schemas.microsoft.com/office/drawing/2014/main" id="{241EB59F-A326-466C-A836-632D352C781E}"/>
              </a:ext>
            </a:extLst>
          </p:cNvPr>
          <p:cNvSpPr>
            <a:spLocks noGrp="1"/>
          </p:cNvSpPr>
          <p:nvPr>
            <p:ph type="subTitle" idx="1"/>
          </p:nvPr>
        </p:nvSpPr>
        <p:spPr>
          <a:xfrm>
            <a:off x="7782910" y="5242675"/>
            <a:ext cx="4330262" cy="683284"/>
          </a:xfrm>
        </p:spPr>
        <p:txBody>
          <a:bodyPr>
            <a:normAutofit fontScale="92500" lnSpcReduction="20000"/>
          </a:bodyPr>
          <a:lstStyle/>
          <a:p>
            <a:endParaRPr lang="nb-NO" sz="2000" dirty="0"/>
          </a:p>
          <a:p>
            <a:r>
              <a:rPr lang="nb-NO" sz="2000" dirty="0"/>
              <a:t>OPPDAL HESTESPORTSKLUBB</a:t>
            </a:r>
          </a:p>
        </p:txBody>
      </p:sp>
      <p:cxnSp>
        <p:nvCxnSpPr>
          <p:cNvPr id="37" name="Straight Connector 3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17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7">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9DFD83-58E7-4842-A6F8-E3730E351711}"/>
              </a:ext>
            </a:extLst>
          </p:cNvPr>
          <p:cNvPicPr>
            <a:picLocks noChangeAspect="1"/>
          </p:cNvPicPr>
          <p:nvPr/>
        </p:nvPicPr>
        <p:blipFill rotWithShape="1">
          <a:blip r:embed="rId2"/>
          <a:srcRect l="18702" r="-2" b="9089"/>
          <a:stretch/>
        </p:blipFill>
        <p:spPr>
          <a:xfrm>
            <a:off x="20" y="10"/>
            <a:ext cx="8668492" cy="6857990"/>
          </a:xfrm>
          <a:prstGeom prst="rect">
            <a:avLst/>
          </a:prstGeom>
        </p:spPr>
      </p:pic>
      <p:sp>
        <p:nvSpPr>
          <p:cNvPr id="39" name="Rectangle 9">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835034-A94A-494B-A8D1-C3810D33B6FD}"/>
              </a:ext>
            </a:extLst>
          </p:cNvPr>
          <p:cNvSpPr>
            <a:spLocks noGrp="1"/>
          </p:cNvSpPr>
          <p:nvPr>
            <p:ph type="title"/>
          </p:nvPr>
        </p:nvSpPr>
        <p:spPr>
          <a:xfrm>
            <a:off x="7851648" y="1477306"/>
            <a:ext cx="4023360" cy="3204134"/>
          </a:xfrm>
        </p:spPr>
        <p:txBody>
          <a:bodyPr vert="horz" lIns="91440" tIns="45720" rIns="91440" bIns="45720" rtlCol="0" anchor="b">
            <a:normAutofit/>
          </a:bodyPr>
          <a:lstStyle/>
          <a:p>
            <a:br>
              <a:rPr lang="en-US" sz="1400" dirty="0"/>
            </a:br>
            <a:br>
              <a:rPr lang="en-US" sz="1400" dirty="0"/>
            </a:br>
            <a:r>
              <a:rPr lang="en-US" sz="1400" dirty="0"/>
              <a:t>SØKNAD OM STØTTE TIL PROSJEKT:</a:t>
            </a:r>
            <a:br>
              <a:rPr lang="en-US" sz="1400" dirty="0"/>
            </a:br>
            <a:r>
              <a:rPr lang="en-US" sz="4000" dirty="0"/>
              <a:t>ISOLERT RIDEHALL </a:t>
            </a:r>
            <a:br>
              <a:rPr lang="en-US" sz="4000" dirty="0"/>
            </a:br>
            <a:r>
              <a:rPr lang="en-US" sz="4000" dirty="0"/>
              <a:t>med </a:t>
            </a:r>
            <a:r>
              <a:rPr lang="en-US" sz="4000" dirty="0" err="1"/>
              <a:t>oppstalling</a:t>
            </a:r>
            <a:r>
              <a:rPr lang="en-US" sz="4000" dirty="0"/>
              <a:t> og lager</a:t>
            </a:r>
            <a:br>
              <a:rPr lang="en-US" sz="1400" dirty="0"/>
            </a:br>
            <a:endParaRPr lang="en-US" sz="1400" dirty="0"/>
          </a:p>
        </p:txBody>
      </p:sp>
      <p:sp>
        <p:nvSpPr>
          <p:cNvPr id="40"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A5E2BCA-CE8E-4586-8B53-39E66F3E6102}"/>
              </a:ext>
            </a:extLst>
          </p:cNvPr>
          <p:cNvSpPr/>
          <p:nvPr/>
        </p:nvSpPr>
        <p:spPr>
          <a:xfrm>
            <a:off x="7729638" y="547378"/>
            <a:ext cx="833718" cy="38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icture 10">
            <a:extLst>
              <a:ext uri="{FF2B5EF4-FFF2-40B4-BE49-F238E27FC236}">
                <a16:creationId xmlns:a16="http://schemas.microsoft.com/office/drawing/2014/main" id="{FF6587D5-758C-4E0B-A650-810B6612CA26}"/>
              </a:ext>
            </a:extLst>
          </p:cNvPr>
          <p:cNvPicPr>
            <a:picLocks noChangeAspect="1"/>
          </p:cNvPicPr>
          <p:nvPr/>
        </p:nvPicPr>
        <p:blipFill>
          <a:blip r:embed="rId3"/>
          <a:stretch>
            <a:fillRect/>
          </a:stretch>
        </p:blipFill>
        <p:spPr>
          <a:xfrm>
            <a:off x="9391650" y="5733658"/>
            <a:ext cx="2733674" cy="1124342"/>
          </a:xfrm>
          <a:prstGeom prst="rect">
            <a:avLst/>
          </a:prstGeom>
        </p:spPr>
      </p:pic>
    </p:spTree>
    <p:extLst>
      <p:ext uri="{BB962C8B-B14F-4D97-AF65-F5344CB8AC3E}">
        <p14:creationId xmlns:p14="http://schemas.microsoft.com/office/powerpoint/2010/main" val="1994012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6DE5B-5795-44EC-8243-E58C1C73FACD}"/>
              </a:ext>
            </a:extLst>
          </p:cNvPr>
          <p:cNvSpPr>
            <a:spLocks noGrp="1"/>
          </p:cNvSpPr>
          <p:nvPr>
            <p:ph type="title"/>
          </p:nvPr>
        </p:nvSpPr>
        <p:spPr>
          <a:xfrm>
            <a:off x="4553732" y="110315"/>
            <a:ext cx="6798541" cy="1132560"/>
          </a:xfrm>
        </p:spPr>
        <p:txBody>
          <a:bodyPr vert="horz" lIns="91440" tIns="45720" rIns="91440" bIns="45720" rtlCol="0" anchor="ctr">
            <a:normAutofit/>
          </a:bodyPr>
          <a:lstStyle/>
          <a:p>
            <a:r>
              <a:rPr lang="en-US" sz="4000" dirty="0"/>
              <a:t>MÅLSETTING</a:t>
            </a:r>
          </a:p>
        </p:txBody>
      </p:sp>
      <p:pic>
        <p:nvPicPr>
          <p:cNvPr id="4" name="Picture 3">
            <a:extLst>
              <a:ext uri="{FF2B5EF4-FFF2-40B4-BE49-F238E27FC236}">
                <a16:creationId xmlns:a16="http://schemas.microsoft.com/office/drawing/2014/main" id="{92A5E090-EC0B-4E62-A1B9-6AD864827B76}"/>
              </a:ext>
            </a:extLst>
          </p:cNvPr>
          <p:cNvPicPr>
            <a:picLocks noChangeAspect="1"/>
          </p:cNvPicPr>
          <p:nvPr/>
        </p:nvPicPr>
        <p:blipFill rotWithShape="1">
          <a:blip r:embed="rId2"/>
          <a:srcRect l="9273" r="32594" b="-2"/>
          <a:stretch/>
        </p:blipFill>
        <p:spPr>
          <a:xfrm>
            <a:off x="1" y="10"/>
            <a:ext cx="4196496" cy="6857990"/>
          </a:xfrm>
          <a:prstGeom prst="rect">
            <a:avLst/>
          </a:prstGeom>
          <a:effectLst/>
        </p:spPr>
      </p:pic>
      <p:sp>
        <p:nvSpPr>
          <p:cNvPr id="3" name="Rectangle 2">
            <a:extLst>
              <a:ext uri="{FF2B5EF4-FFF2-40B4-BE49-F238E27FC236}">
                <a16:creationId xmlns:a16="http://schemas.microsoft.com/office/drawing/2014/main" id="{4E2DFFA8-DCA4-45F5-980F-B6CFCDCBEF77}"/>
              </a:ext>
            </a:extLst>
          </p:cNvPr>
          <p:cNvSpPr/>
          <p:nvPr/>
        </p:nvSpPr>
        <p:spPr>
          <a:xfrm>
            <a:off x="4196497" y="880416"/>
            <a:ext cx="7332484" cy="5680640"/>
          </a:xfrm>
          <a:prstGeom prst="rect">
            <a:avLst/>
          </a:prstGeom>
        </p:spPr>
        <p:txBody>
          <a:bodyPr vert="horz" lIns="91440" tIns="45720" rIns="91440" bIns="45720" rtlCol="0">
            <a:normAutofit lnSpcReduction="10000"/>
          </a:bodyPr>
          <a:lstStyle/>
          <a:p>
            <a:pPr marL="1371600" indent="-228600">
              <a:lnSpc>
                <a:spcPct val="90000"/>
              </a:lnSpc>
              <a:spcAft>
                <a:spcPts val="600"/>
              </a:spcAft>
              <a:buFont typeface="Arial" panose="020B0604020202020204" pitchFamily="34" charset="0"/>
              <a:buChar char="•"/>
            </a:pPr>
            <a:r>
              <a:rPr lang="en-US" sz="700" dirty="0"/>
              <a:t> </a:t>
            </a:r>
          </a:p>
          <a:p>
            <a:pPr marL="742950" lvl="1" indent="-228600">
              <a:lnSpc>
                <a:spcPct val="90000"/>
              </a:lnSpc>
              <a:spcAft>
                <a:spcPts val="600"/>
              </a:spcAft>
              <a:buFont typeface="Arial" panose="020B0604020202020204" pitchFamily="34" charset="0"/>
              <a:buChar char="•"/>
            </a:pPr>
            <a:endParaRPr lang="en-US" sz="1300" b="1" dirty="0"/>
          </a:p>
          <a:p>
            <a:pPr marL="742950" lvl="1"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Kunne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tilby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enda</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flere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personer</a:t>
            </a:r>
            <a:r>
              <a:rPr lang="en-US" sz="1300" dirty="0">
                <a:latin typeface="Arial" panose="020B0604020202020204" pitchFamily="34" charset="0"/>
                <a:cs typeface="Arial" panose="020B0604020202020204" pitchFamily="34" charset="0"/>
              </a:rPr>
              <a:t> i </a:t>
            </a:r>
            <a:r>
              <a:rPr lang="en-US" sz="1300" dirty="0" err="1">
                <a:latin typeface="Arial" panose="020B0604020202020204" pitchFamily="34" charset="0"/>
                <a:cs typeface="Arial" panose="020B0604020202020204" pitchFamily="34" charset="0"/>
              </a:rPr>
              <a:t>alle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aldere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inkludert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parautøvere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bedre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treningsforhold</a:t>
            </a:r>
            <a:r>
              <a:rPr lang="en-US" sz="1300" dirty="0">
                <a:latin typeface="Arial" panose="020B0604020202020204" pitchFamily="34" charset="0"/>
                <a:cs typeface="Arial" panose="020B0604020202020204" pitchFamily="34" charset="0"/>
              </a:rPr>
              <a:t>. </a:t>
            </a:r>
          </a:p>
          <a:p>
            <a:pPr marL="742950" lvl="1"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Eksisterende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treningshall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uisolert</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fjellbygda</a:t>
            </a:r>
            <a:r>
              <a:rPr lang="en-US" sz="1300" dirty="0">
                <a:latin typeface="Arial" panose="020B0604020202020204" pitchFamily="34" charset="0"/>
                <a:cs typeface="Arial" panose="020B0604020202020204" pitchFamily="34" charset="0"/>
              </a:rPr>
              <a:t> Oppdal har mange </a:t>
            </a:r>
            <a:r>
              <a:rPr lang="en-US" sz="1300" dirty="0" err="1">
                <a:latin typeface="Arial" panose="020B0604020202020204" pitchFamily="34" charset="0"/>
                <a:cs typeface="Arial" panose="020B0604020202020204" pitchFamily="34" charset="0"/>
              </a:rPr>
              <a:t>kjølige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dager</a:t>
            </a:r>
            <a:r>
              <a:rPr lang="en-US" sz="1300" dirty="0">
                <a:latin typeface="Arial" panose="020B0604020202020204" pitchFamily="34" charset="0"/>
                <a:cs typeface="Arial" panose="020B0604020202020204" pitchFamily="34" charset="0"/>
              </a:rPr>
              <a:t> i </a:t>
            </a:r>
            <a:r>
              <a:rPr lang="en-US" sz="1300" dirty="0" err="1">
                <a:latin typeface="Arial" panose="020B0604020202020204" pitchFamily="34" charset="0"/>
                <a:cs typeface="Arial" panose="020B0604020202020204" pitchFamily="34" charset="0"/>
              </a:rPr>
              <a:t>løpet</a:t>
            </a:r>
            <a:r>
              <a:rPr lang="en-US" sz="1300" dirty="0">
                <a:latin typeface="Arial" panose="020B0604020202020204" pitchFamily="34" charset="0"/>
                <a:cs typeface="Arial" panose="020B0604020202020204" pitchFamily="34" charset="0"/>
              </a:rPr>
              <a:t> av </a:t>
            </a:r>
            <a:r>
              <a:rPr lang="en-US" sz="1300" dirty="0" err="1">
                <a:latin typeface="Arial" panose="020B0604020202020204" pitchFamily="34" charset="0"/>
                <a:cs typeface="Arial" panose="020B0604020202020204" pitchFamily="34" charset="0"/>
              </a:rPr>
              <a:t>året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enkelte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dager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oppfattes</a:t>
            </a:r>
            <a:r>
              <a:rPr lang="en-US" sz="1300" dirty="0">
                <a:latin typeface="Arial" panose="020B0604020202020204" pitchFamily="34" charset="0"/>
                <a:cs typeface="Arial" panose="020B0604020202020204" pitchFamily="34" charset="0"/>
              </a:rPr>
              <a:t> det </a:t>
            </a:r>
            <a:r>
              <a:rPr lang="en-US" sz="1300" dirty="0" err="1">
                <a:latin typeface="Arial" panose="020B0604020202020204" pitchFamily="34" charset="0"/>
                <a:cs typeface="Arial" panose="020B0604020202020204" pitchFamily="34" charset="0"/>
              </a:rPr>
              <a:t>som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uholdbart</a:t>
            </a:r>
            <a:r>
              <a:rPr lang="en-US" sz="1300" dirty="0">
                <a:latin typeface="Arial" panose="020B0604020202020204" pitchFamily="34" charset="0"/>
                <a:cs typeface="Arial" panose="020B0604020202020204" pitchFamily="34" charset="0"/>
              </a:rPr>
              <a:t> med </a:t>
            </a:r>
            <a:r>
              <a:rPr lang="en-US" sz="1300" dirty="0" err="1">
                <a:latin typeface="Arial" panose="020B0604020202020204" pitchFamily="34" charset="0"/>
                <a:cs typeface="Arial" panose="020B0604020202020204" pitchFamily="34" charset="0"/>
              </a:rPr>
              <a:t>idrett</a:t>
            </a:r>
            <a:r>
              <a:rPr lang="en-US" sz="1300" dirty="0">
                <a:latin typeface="Arial" panose="020B0604020202020204" pitchFamily="34" charset="0"/>
                <a:cs typeface="Arial" panose="020B0604020202020204" pitchFamily="34" charset="0"/>
              </a:rPr>
              <a:t> på </a:t>
            </a:r>
            <a:r>
              <a:rPr lang="en-US" sz="1300" dirty="0" err="1">
                <a:latin typeface="Arial" panose="020B0604020202020204" pitchFamily="34" charset="0"/>
                <a:cs typeface="Arial" panose="020B0604020202020204" pitchFamily="34" charset="0"/>
              </a:rPr>
              <a:t>grunn</a:t>
            </a:r>
            <a:r>
              <a:rPr lang="en-US" sz="1300" dirty="0">
                <a:latin typeface="Arial" panose="020B0604020202020204" pitchFamily="34" charset="0"/>
                <a:cs typeface="Arial" panose="020B0604020202020204" pitchFamily="34" charset="0"/>
              </a:rPr>
              <a:t> av </a:t>
            </a:r>
            <a:r>
              <a:rPr lang="en-US" sz="1300" dirty="0" err="1">
                <a:latin typeface="Arial" panose="020B0604020202020204" pitchFamily="34" charset="0"/>
                <a:cs typeface="Arial" panose="020B0604020202020204" pitchFamily="34" charset="0"/>
              </a:rPr>
              <a:t>kulde</a:t>
            </a:r>
            <a:r>
              <a:rPr lang="en-US" sz="1300" dirty="0">
                <a:latin typeface="Arial" panose="020B0604020202020204" pitchFamily="34" charset="0"/>
                <a:cs typeface="Arial" panose="020B0604020202020204" pitchFamily="34" charset="0"/>
              </a:rPr>
              <a:t>. Se </a:t>
            </a:r>
            <a:r>
              <a:rPr lang="en-US" sz="1300" dirty="0" err="1">
                <a:latin typeface="Arial" panose="020B0604020202020204" pitchFamily="34" charset="0"/>
                <a:cs typeface="Arial" panose="020B0604020202020204" pitchFamily="34" charset="0"/>
              </a:rPr>
              <a:t>forøvrig</a:t>
            </a:r>
            <a:r>
              <a:rPr lang="en-US" sz="1300" dirty="0">
                <a:latin typeface="Arial" panose="020B0604020202020204" pitchFamily="34" charset="0"/>
                <a:cs typeface="Arial" panose="020B0604020202020204" pitchFamily="34" charset="0"/>
              </a:rPr>
              <a:t> video </a:t>
            </a:r>
            <a:r>
              <a:rPr lang="en-US" sz="1300" dirty="0" err="1">
                <a:latin typeface="Arial" panose="020B0604020202020204" pitchFamily="34" charset="0"/>
                <a:cs typeface="Arial" panose="020B0604020202020204" pitchFamily="34" charset="0"/>
              </a:rPr>
              <a:t>lenger</a:t>
            </a:r>
            <a:r>
              <a:rPr lang="en-US" sz="1300" dirty="0">
                <a:latin typeface="Arial" panose="020B0604020202020204" pitchFamily="34" charset="0"/>
                <a:cs typeface="Arial" panose="020B0604020202020204" pitchFamily="34" charset="0"/>
              </a:rPr>
              <a:t> opp. </a:t>
            </a:r>
          </a:p>
          <a:p>
            <a:pPr marL="742950" lvl="1" indent="-228600">
              <a:lnSpc>
                <a:spcPct val="90000"/>
              </a:lnSpc>
              <a:spcAft>
                <a:spcPts val="600"/>
              </a:spcAft>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742950" lvl="1"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Treningshallen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a:t>
            </a:r>
            <a:r>
              <a:rPr lang="en-US" sz="1300" dirty="0">
                <a:latin typeface="Arial" panose="020B0604020202020204" pitchFamily="34" charset="0"/>
                <a:cs typeface="Arial" panose="020B0604020202020204" pitchFamily="34" charset="0"/>
              </a:rPr>
              <a:t> Oppdal Hestesportsklubb </a:t>
            </a:r>
            <a:r>
              <a:rPr lang="en-US" sz="1300" dirty="0" err="1">
                <a:latin typeface="Arial" panose="020B0604020202020204" pitchFamily="34" charset="0"/>
                <a:cs typeface="Arial" panose="020B0604020202020204" pitchFamily="34" charset="0"/>
              </a:rPr>
              <a:t>oppfattes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som</a:t>
            </a:r>
            <a:r>
              <a:rPr lang="en-US" sz="1300" dirty="0">
                <a:latin typeface="Arial" panose="020B0604020202020204" pitchFamily="34" charset="0"/>
                <a:cs typeface="Arial" panose="020B0604020202020204" pitchFamily="34" charset="0"/>
              </a:rPr>
              <a:t> et </a:t>
            </a:r>
            <a:r>
              <a:rPr lang="en-US" sz="1300" dirty="0" err="1">
                <a:latin typeface="Arial" panose="020B0604020202020204" pitchFamily="34" charset="0"/>
                <a:cs typeface="Arial" panose="020B0604020202020204" pitchFamily="34" charset="0"/>
              </a:rPr>
              <a:t>ishus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vinterstid</a:t>
            </a:r>
            <a:r>
              <a:rPr lang="en-US" sz="1300" dirty="0">
                <a:latin typeface="Arial" panose="020B0604020202020204" pitchFamily="34" charset="0"/>
                <a:cs typeface="Arial" panose="020B0604020202020204" pitchFamily="34" charset="0"/>
              </a:rPr>
              <a:t>, der </a:t>
            </a:r>
            <a:r>
              <a:rPr lang="en-US" sz="1300" dirty="0" err="1">
                <a:latin typeface="Arial" panose="020B0604020202020204" pitchFamily="34" charset="0"/>
                <a:cs typeface="Arial" panose="020B0604020202020204" pitchFamily="34" charset="0"/>
              </a:rPr>
              <a:t>trenere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står</a:t>
            </a:r>
            <a:r>
              <a:rPr lang="en-US" sz="1300" dirty="0">
                <a:latin typeface="Arial" panose="020B0604020202020204" pitchFamily="34" charset="0"/>
                <a:cs typeface="Arial" panose="020B0604020202020204" pitchFamily="34" charset="0"/>
              </a:rPr>
              <a:t> time </a:t>
            </a:r>
            <a:r>
              <a:rPr lang="en-US" sz="1300" dirty="0" err="1">
                <a:latin typeface="Arial" panose="020B0604020202020204" pitchFamily="34" charset="0"/>
                <a:cs typeface="Arial" panose="020B0604020202020204" pitchFamily="34" charset="0"/>
              </a:rPr>
              <a:t>etter</a:t>
            </a:r>
            <a:r>
              <a:rPr lang="en-US" sz="1300" dirty="0">
                <a:latin typeface="Arial" panose="020B0604020202020204" pitchFamily="34" charset="0"/>
                <a:cs typeface="Arial" panose="020B0604020202020204" pitchFamily="34" charset="0"/>
              </a:rPr>
              <a:t> time for å </a:t>
            </a:r>
            <a:r>
              <a:rPr lang="en-US" sz="1300" dirty="0" err="1">
                <a:latin typeface="Arial" panose="020B0604020202020204" pitchFamily="34" charset="0"/>
                <a:cs typeface="Arial" panose="020B0604020202020204" pitchFamily="34" charset="0"/>
              </a:rPr>
              <a:t>utføre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sitt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virke</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rimfrosten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festes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hestene</a:t>
            </a:r>
            <a:r>
              <a:rPr lang="en-US" sz="1300" dirty="0">
                <a:latin typeface="Arial" panose="020B0604020202020204" pitchFamily="34" charset="0"/>
                <a:cs typeface="Arial" panose="020B0604020202020204" pitchFamily="34" charset="0"/>
              </a:rPr>
              <a:t>. </a:t>
            </a:r>
          </a:p>
          <a:p>
            <a:pPr marL="742950" lvl="1" indent="-228600">
              <a:lnSpc>
                <a:spcPct val="90000"/>
              </a:lnSpc>
              <a:spcAft>
                <a:spcPts val="600"/>
              </a:spcAft>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742950" lvl="1" indent="-228600">
              <a:lnSpc>
                <a:spcPct val="90000"/>
              </a:lnSpc>
              <a:spcAft>
                <a:spcPts val="600"/>
              </a:spcAft>
              <a:buFont typeface="Arial" panose="020B0604020202020204" pitchFamily="34" charset="0"/>
              <a:buChar char="•"/>
            </a:pPr>
            <a:r>
              <a:rPr lang="en-US" sz="1300" dirty="0">
                <a:latin typeface="Arial" panose="020B0604020202020204" pitchFamily="34" charset="0"/>
                <a:cs typeface="Arial" panose="020B0604020202020204" pitchFamily="34" charset="0"/>
              </a:rPr>
              <a:t>Oppdal har </a:t>
            </a:r>
            <a:r>
              <a:rPr lang="en-US" sz="1300" dirty="0" err="1">
                <a:latin typeface="Arial" panose="020B0604020202020204" pitchFamily="34" charset="0"/>
                <a:cs typeface="Arial" panose="020B0604020202020204" pitchFamily="34" charset="0"/>
              </a:rPr>
              <a:t>Midt-Norges</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tredje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største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rideskole</a:t>
            </a:r>
            <a:r>
              <a:rPr lang="en-US" sz="1300" dirty="0">
                <a:latin typeface="Arial" panose="020B0604020202020204" pitchFamily="34" charset="0"/>
                <a:cs typeface="Arial" panose="020B0604020202020204" pitchFamily="34" charset="0"/>
              </a:rPr>
              <a:t> med pt. ca. 72 </a:t>
            </a:r>
            <a:r>
              <a:rPr lang="en-US" sz="1300" dirty="0" err="1">
                <a:latin typeface="Arial" panose="020B0604020202020204" pitchFamily="34" charset="0"/>
                <a:cs typeface="Arial" panose="020B0604020202020204" pitchFamily="34" charset="0"/>
              </a:rPr>
              <a:t>familier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samt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elitetreninger</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klubben</a:t>
            </a:r>
            <a:r>
              <a:rPr lang="en-US" sz="1300" dirty="0">
                <a:latin typeface="Arial" panose="020B0604020202020204" pitchFamily="34" charset="0"/>
                <a:cs typeface="Arial" panose="020B0604020202020204" pitchFamily="34" charset="0"/>
              </a:rPr>
              <a:t> har </a:t>
            </a:r>
            <a:r>
              <a:rPr lang="en-US" sz="1300" dirty="0" err="1">
                <a:latin typeface="Arial" panose="020B0604020202020204" pitchFamily="34" charset="0"/>
                <a:cs typeface="Arial" panose="020B0604020202020204" pitchFamily="34" charset="0"/>
              </a:rPr>
              <a:t>selv</a:t>
            </a:r>
            <a:r>
              <a:rPr lang="en-US" sz="1300" dirty="0">
                <a:latin typeface="Arial" panose="020B0604020202020204" pitchFamily="34" charset="0"/>
                <a:cs typeface="Arial" panose="020B0604020202020204" pitchFamily="34" charset="0"/>
              </a:rPr>
              <a:t> 5-6 </a:t>
            </a:r>
            <a:r>
              <a:rPr lang="en-US" sz="1300" dirty="0" err="1">
                <a:latin typeface="Arial" panose="020B0604020202020204" pitchFamily="34" charset="0"/>
                <a:cs typeface="Arial" panose="020B0604020202020204" pitchFamily="34" charset="0"/>
              </a:rPr>
              <a:t>Landslagsekvipasjer</a:t>
            </a:r>
            <a:r>
              <a:rPr lang="en-US" sz="1300" dirty="0">
                <a:latin typeface="Arial" panose="020B0604020202020204" pitchFamily="34" charset="0"/>
                <a:cs typeface="Arial" panose="020B0604020202020204" pitchFamily="34" charset="0"/>
              </a:rPr>
              <a:t>. </a:t>
            </a:r>
          </a:p>
          <a:p>
            <a:pPr marL="742950" lvl="1" indent="-228600">
              <a:lnSpc>
                <a:spcPct val="90000"/>
              </a:lnSpc>
              <a:spcAft>
                <a:spcPts val="600"/>
              </a:spcAft>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742950" lvl="1" indent="-228600">
              <a:lnSpc>
                <a:spcPct val="90000"/>
              </a:lnSpc>
              <a:spcAft>
                <a:spcPts val="600"/>
              </a:spcAft>
              <a:buFont typeface="Arial" panose="020B0604020202020204" pitchFamily="34" charset="0"/>
              <a:buChar char="•"/>
            </a:pPr>
            <a:r>
              <a:rPr lang="en-US" sz="1300" dirty="0">
                <a:latin typeface="Arial" panose="020B0604020202020204" pitchFamily="34" charset="0"/>
                <a:cs typeface="Arial" panose="020B0604020202020204" pitchFamily="34" charset="0"/>
              </a:rPr>
              <a:t>Det </a:t>
            </a:r>
            <a:r>
              <a:rPr lang="en-US" sz="1300" dirty="0" err="1">
                <a:latin typeface="Arial" panose="020B0604020202020204" pitchFamily="34" charset="0"/>
                <a:cs typeface="Arial" panose="020B0604020202020204" pitchFamily="34" charset="0"/>
              </a:rPr>
              <a:t>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unikt</a:t>
            </a:r>
            <a:r>
              <a:rPr lang="en-US" sz="1300" dirty="0">
                <a:latin typeface="Arial" panose="020B0604020202020204" pitchFamily="34" charset="0"/>
                <a:cs typeface="Arial" panose="020B0604020202020204" pitchFamily="34" charset="0"/>
              </a:rPr>
              <a:t>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klubb</a:t>
            </a:r>
            <a:r>
              <a:rPr lang="en-US" sz="1300" dirty="0">
                <a:latin typeface="Arial" panose="020B0604020202020204" pitchFamily="34" charset="0"/>
                <a:cs typeface="Arial" panose="020B0604020202020204" pitchFamily="34" charset="0"/>
              </a:rPr>
              <a:t> har </a:t>
            </a:r>
            <a:r>
              <a:rPr lang="en-US" sz="1300" dirty="0" err="1">
                <a:latin typeface="Arial" panose="020B0604020202020204" pitchFamily="34" charset="0"/>
                <a:cs typeface="Arial" panose="020B0604020202020204" pitchFamily="34" charset="0"/>
              </a:rPr>
              <a:t>kapasitet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a:t>
            </a:r>
            <a:r>
              <a:rPr lang="en-US" sz="1300" dirty="0">
                <a:latin typeface="Arial" panose="020B0604020202020204" pitchFamily="34" charset="0"/>
                <a:cs typeface="Arial" panose="020B0604020202020204" pitchFamily="34" charset="0"/>
              </a:rPr>
              <a:t> å drive </a:t>
            </a:r>
            <a:r>
              <a:rPr lang="en-US" sz="1300" dirty="0" err="1">
                <a:latin typeface="Arial" panose="020B0604020202020204" pitchFamily="34" charset="0"/>
                <a:cs typeface="Arial" panose="020B0604020202020204" pitchFamily="34" charset="0"/>
              </a:rPr>
              <a:t>såpass</a:t>
            </a:r>
            <a:r>
              <a:rPr lang="en-US" sz="1300" dirty="0">
                <a:latin typeface="Arial" panose="020B0604020202020204" pitchFamily="34" charset="0"/>
                <a:cs typeface="Arial" panose="020B0604020202020204" pitchFamily="34" charset="0"/>
              </a:rPr>
              <a:t> med </a:t>
            </a:r>
            <a:r>
              <a:rPr lang="en-US" sz="1300" dirty="0" err="1">
                <a:latin typeface="Arial" panose="020B0604020202020204" pitchFamily="34" charset="0"/>
                <a:cs typeface="Arial" panose="020B0604020202020204" pitchFamily="34" charset="0"/>
              </a:rPr>
              <a:t>både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bredde</a:t>
            </a:r>
            <a:r>
              <a:rPr lang="en-US" sz="1300" dirty="0">
                <a:latin typeface="Arial" panose="020B0604020202020204" pitchFamily="34" charset="0"/>
                <a:cs typeface="Arial" panose="020B0604020202020204" pitchFamily="34" charset="0"/>
              </a:rPr>
              <a:t> og elite, men </a:t>
            </a:r>
            <a:r>
              <a:rPr lang="en-US" sz="1300" dirty="0" err="1">
                <a:latin typeface="Arial" panose="020B0604020202020204" pitchFamily="34" charset="0"/>
                <a:cs typeface="Arial" panose="020B0604020202020204" pitchFamily="34" charset="0"/>
              </a:rPr>
              <a:t>vinterstid</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strever</a:t>
            </a:r>
            <a:r>
              <a:rPr lang="en-US" sz="1300" dirty="0">
                <a:latin typeface="Arial" panose="020B0604020202020204" pitchFamily="34" charset="0"/>
                <a:cs typeface="Arial" panose="020B0604020202020204" pitchFamily="34" charset="0"/>
              </a:rPr>
              <a:t> vi med det, med </a:t>
            </a:r>
            <a:r>
              <a:rPr lang="en-US" sz="1300" dirty="0" err="1">
                <a:latin typeface="Arial" panose="020B0604020202020204" pitchFamily="34" charset="0"/>
                <a:cs typeface="Arial" panose="020B0604020202020204" pitchFamily="34" charset="0"/>
              </a:rPr>
              <a:t>fullbooket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iskald</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treningshall</a:t>
            </a:r>
            <a:r>
              <a:rPr lang="en-US" sz="1300" dirty="0">
                <a:latin typeface="Arial" panose="020B0604020202020204" pitchFamily="34" charset="0"/>
                <a:cs typeface="Arial" panose="020B0604020202020204" pitchFamily="34" charset="0"/>
              </a:rPr>
              <a:t>.</a:t>
            </a:r>
          </a:p>
          <a:p>
            <a:pPr marL="742950" lvl="1" indent="-228600">
              <a:lnSpc>
                <a:spcPct val="90000"/>
              </a:lnSpc>
              <a:spcAft>
                <a:spcPts val="600"/>
              </a:spcAft>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a:p>
            <a:pPr marL="742950" lvl="1"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Formålet</a:t>
            </a:r>
            <a:r>
              <a:rPr lang="en-US" sz="1300" dirty="0">
                <a:latin typeface="Arial" panose="020B0604020202020204" pitchFamily="34" charset="0"/>
                <a:cs typeface="Arial" panose="020B0604020202020204" pitchFamily="34" charset="0"/>
              </a:rPr>
              <a:t> med </a:t>
            </a:r>
            <a:r>
              <a:rPr lang="en-US" sz="1300" dirty="0" err="1">
                <a:latin typeface="Arial" panose="020B0604020202020204" pitchFamily="34" charset="0"/>
                <a:cs typeface="Arial" panose="020B0604020202020204" pitchFamily="34" charset="0"/>
              </a:rPr>
              <a:t>denne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søknad</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er</a:t>
            </a:r>
            <a:r>
              <a:rPr lang="en-US" sz="1300" dirty="0">
                <a:latin typeface="Arial" panose="020B0604020202020204" pitchFamily="34" charset="0"/>
                <a:cs typeface="Arial" panose="020B0604020202020204" pitchFamily="34" charset="0"/>
              </a:rPr>
              <a:t> om </a:t>
            </a:r>
            <a:r>
              <a:rPr lang="en-US" sz="1300" dirty="0" err="1">
                <a:latin typeface="Arial" panose="020B0604020202020204" pitchFamily="34" charset="0"/>
                <a:cs typeface="Arial" panose="020B0604020202020204" pitchFamily="34" charset="0"/>
              </a:rPr>
              <a:t>støtte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ny</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treningshall</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samt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utvide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kapasitet</a:t>
            </a:r>
            <a:r>
              <a:rPr lang="en-US" sz="1300" dirty="0">
                <a:latin typeface="Arial" panose="020B0604020202020204" pitchFamily="34" charset="0"/>
                <a:cs typeface="Arial" panose="020B0604020202020204" pitchFamily="34" charset="0"/>
              </a:rPr>
              <a:t> for </a:t>
            </a:r>
            <a:r>
              <a:rPr lang="en-US" sz="1300" dirty="0" err="1">
                <a:latin typeface="Arial" panose="020B0604020202020204" pitchFamily="34" charset="0"/>
                <a:cs typeface="Arial" panose="020B0604020202020204" pitchFamily="34" charset="0"/>
              </a:rPr>
              <a:t>flere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hester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oppstallet</a:t>
            </a:r>
            <a:r>
              <a:rPr lang="en-US" sz="1300" dirty="0">
                <a:latin typeface="Arial" panose="020B0604020202020204" pitchFamily="34" charset="0"/>
                <a:cs typeface="Arial" panose="020B0604020202020204" pitchFamily="34" charset="0"/>
              </a:rPr>
              <a:t>, og rom for </a:t>
            </a:r>
            <a:r>
              <a:rPr lang="en-US" sz="1300" dirty="0" err="1">
                <a:latin typeface="Arial" panose="020B0604020202020204" pitchFamily="34" charset="0"/>
                <a:cs typeface="Arial" panose="020B0604020202020204" pitchFamily="34" charset="0"/>
              </a:rPr>
              <a:t>lagring</a:t>
            </a:r>
            <a:r>
              <a:rPr lang="en-US" sz="1300" dirty="0">
                <a:latin typeface="Arial" panose="020B0604020202020204" pitchFamily="34" charset="0"/>
                <a:cs typeface="Arial" panose="020B0604020202020204" pitchFamily="34" charset="0"/>
              </a:rPr>
              <a:t> av </a:t>
            </a:r>
            <a:r>
              <a:rPr lang="en-US" sz="1300" dirty="0" err="1">
                <a:latin typeface="Arial" panose="020B0604020202020204" pitchFamily="34" charset="0"/>
                <a:cs typeface="Arial" panose="020B0604020202020204" pitchFamily="34" charset="0"/>
              </a:rPr>
              <a:t>fôr</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utstyr</a:t>
            </a:r>
            <a:r>
              <a:rPr lang="en-US" sz="1300" dirty="0">
                <a:latin typeface="Arial" panose="020B0604020202020204" pitchFamily="34" charset="0"/>
                <a:cs typeface="Arial" panose="020B0604020202020204" pitchFamily="34" charset="0"/>
              </a:rPr>
              <a:t>. </a:t>
            </a:r>
          </a:p>
          <a:p>
            <a:pPr marL="914400" indent="-228600">
              <a:lnSpc>
                <a:spcPct val="90000"/>
              </a:lnSpc>
              <a:spcAft>
                <a:spcPts val="600"/>
              </a:spcAft>
              <a:buFont typeface="Arial" panose="020B0604020202020204" pitchFamily="34" charset="0"/>
              <a:buChar char="•"/>
            </a:pPr>
            <a:r>
              <a:rPr lang="en-US" sz="1300" u="sng" dirty="0">
                <a:latin typeface="Arial" panose="020B0604020202020204" pitchFamily="34" charset="0"/>
                <a:cs typeface="Arial" panose="020B0604020202020204" pitchFamily="34" charset="0"/>
              </a:rPr>
              <a:t> </a:t>
            </a:r>
          </a:p>
          <a:p>
            <a:pPr marL="742950" lvl="1" indent="-228600">
              <a:lnSpc>
                <a:spcPct val="90000"/>
              </a:lnSpc>
              <a:spcAft>
                <a:spcPts val="600"/>
              </a:spcAft>
              <a:buFont typeface="Arial" panose="020B0604020202020204" pitchFamily="34" charset="0"/>
              <a:buChar char="•"/>
            </a:pPr>
            <a:r>
              <a:rPr lang="en-US" sz="1300" u="sng" dirty="0" err="1">
                <a:latin typeface="Arial" panose="020B0604020202020204" pitchFamily="34" charset="0"/>
                <a:cs typeface="Arial" panose="020B0604020202020204" pitchFamily="34" charset="0"/>
              </a:rPr>
              <a:t>Målgruppe</a:t>
            </a:r>
            <a:r>
              <a:rPr lang="en-US" sz="1300" u="sng" dirty="0">
                <a:latin typeface="Arial" panose="020B0604020202020204" pitchFamily="34" charset="0"/>
                <a:cs typeface="Arial" panose="020B0604020202020204" pitchFamily="34" charset="0"/>
              </a:rPr>
              <a:t>: </a:t>
            </a:r>
          </a:p>
          <a:p>
            <a:pPr marL="1143000" lvl="2" indent="-228600">
              <a:lnSpc>
                <a:spcPct val="90000"/>
              </a:lnSpc>
              <a:spcAft>
                <a:spcPts val="600"/>
              </a:spcAft>
              <a:buFont typeface="Arial" panose="020B0604020202020204" pitchFamily="34" charset="0"/>
              <a:buChar char="•"/>
            </a:pPr>
            <a:r>
              <a:rPr lang="en-US" sz="1300" dirty="0">
                <a:latin typeface="Arial" panose="020B0604020202020204" pitchFamily="34" charset="0"/>
                <a:cs typeface="Arial" panose="020B0604020202020204" pitchFamily="34" charset="0"/>
              </a:rPr>
              <a:t>Barn, </a:t>
            </a:r>
            <a:r>
              <a:rPr lang="en-US" sz="1300" dirty="0" err="1">
                <a:latin typeface="Arial" panose="020B0604020202020204" pitchFamily="34" charset="0"/>
                <a:cs typeface="Arial" panose="020B0604020202020204" pitchFamily="34" charset="0"/>
              </a:rPr>
              <a:t>tenåringer</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voksne</a:t>
            </a:r>
            <a:endParaRPr lang="en-US" sz="1300" dirty="0">
              <a:latin typeface="Arial" panose="020B0604020202020204" pitchFamily="34" charset="0"/>
              <a:cs typeface="Arial" panose="020B0604020202020204" pitchFamily="34" charset="0"/>
            </a:endParaRPr>
          </a:p>
          <a:p>
            <a:pPr marL="1143000" lvl="2" indent="-228600">
              <a:lnSpc>
                <a:spcPct val="90000"/>
              </a:lnSpc>
              <a:spcAft>
                <a:spcPts val="600"/>
              </a:spcAft>
              <a:buFont typeface="Arial" panose="020B0604020202020204" pitchFamily="34" charset="0"/>
              <a:buChar char="•"/>
            </a:pPr>
            <a:r>
              <a:rPr lang="en-US" sz="1300" dirty="0">
                <a:latin typeface="Arial" panose="020B0604020202020204" pitchFamily="34" charset="0"/>
                <a:cs typeface="Arial" panose="020B0604020202020204" pitchFamily="34" charset="0"/>
              </a:rPr>
              <a:t>Para-</a:t>
            </a:r>
            <a:r>
              <a:rPr lang="en-US" sz="1300" dirty="0" err="1">
                <a:latin typeface="Arial" panose="020B0604020202020204" pitchFamily="34" charset="0"/>
                <a:cs typeface="Arial" panose="020B0604020202020204" pitchFamily="34" charset="0"/>
              </a:rPr>
              <a:t>ryttere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Flere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satsende</a:t>
            </a:r>
            <a:r>
              <a:rPr lang="en-US" sz="1300" dirty="0">
                <a:latin typeface="Arial" panose="020B0604020202020204" pitchFamily="34" charset="0"/>
                <a:cs typeface="Arial" panose="020B0604020202020204" pitchFamily="34" charset="0"/>
              </a:rPr>
              <a:t> para-</a:t>
            </a:r>
            <a:r>
              <a:rPr lang="en-US" sz="1300" dirty="0" err="1">
                <a:latin typeface="Arial" panose="020B0604020202020204" pitchFamily="34" charset="0"/>
                <a:cs typeface="Arial" panose="020B0604020202020204" pitchFamily="34" charset="0"/>
              </a:rPr>
              <a:t>ekvipasjer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trener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jevnlig</a:t>
            </a:r>
            <a:r>
              <a:rPr lang="en-US" sz="1300" dirty="0">
                <a:latin typeface="Arial" panose="020B0604020202020204" pitchFamily="34" charset="0"/>
                <a:cs typeface="Arial" panose="020B0604020202020204" pitchFamily="34" charset="0"/>
              </a:rPr>
              <a:t> på Oppdal</a:t>
            </a:r>
          </a:p>
          <a:p>
            <a:pPr marL="1143000" lvl="2"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Familier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Hestesport</a:t>
            </a:r>
            <a:r>
              <a:rPr lang="en-US" sz="1300" dirty="0">
                <a:latin typeface="Arial" panose="020B0604020202020204" pitchFamily="34" charset="0"/>
                <a:cs typeface="Arial" panose="020B0604020202020204" pitchFamily="34" charset="0"/>
              </a:rPr>
              <a:t> og pass av </a:t>
            </a:r>
            <a:r>
              <a:rPr lang="en-US" sz="1300" dirty="0" err="1">
                <a:latin typeface="Arial" panose="020B0604020202020204" pitchFamily="34" charset="0"/>
                <a:cs typeface="Arial" panose="020B0604020202020204" pitchFamily="34" charset="0"/>
              </a:rPr>
              <a:t>dyr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typisk</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familieidrett</a:t>
            </a:r>
            <a:r>
              <a:rPr lang="en-US" sz="1300" dirty="0">
                <a:latin typeface="Arial" panose="020B0604020202020204" pitchFamily="34" charset="0"/>
                <a:cs typeface="Arial" panose="020B0604020202020204" pitchFamily="34" charset="0"/>
              </a:rPr>
              <a:t> </a:t>
            </a:r>
          </a:p>
          <a:p>
            <a:pPr marL="1143000" lvl="2" indent="-228600">
              <a:lnSpc>
                <a:spcPct val="90000"/>
              </a:lnSpc>
              <a:spcAft>
                <a:spcPts val="600"/>
              </a:spcAft>
              <a:buFont typeface="Arial" panose="020B0604020202020204" pitchFamily="34" charset="0"/>
              <a:buChar char="•"/>
            </a:pPr>
            <a:r>
              <a:rPr lang="en-US" sz="1300" dirty="0" err="1">
                <a:latin typeface="Arial" panose="020B0604020202020204" pitchFamily="34" charset="0"/>
                <a:cs typeface="Arial" panose="020B0604020202020204" pitchFamily="34" charset="0"/>
              </a:rPr>
              <a:t>Kvinner</a:t>
            </a:r>
            <a:r>
              <a:rPr lang="en-US" sz="1300" dirty="0">
                <a:latin typeface="Arial" panose="020B0604020202020204" pitchFamily="34" charset="0"/>
                <a:cs typeface="Arial" panose="020B0604020202020204" pitchFamily="34" charset="0"/>
              </a:rPr>
              <a:t>: Det </a:t>
            </a:r>
            <a:r>
              <a:rPr lang="en-US" sz="1300" dirty="0" err="1">
                <a:latin typeface="Arial" panose="020B0604020202020204" pitchFamily="34" charset="0"/>
                <a:cs typeface="Arial" panose="020B0604020202020204" pitchFamily="34" charset="0"/>
              </a:rPr>
              <a:t>viser</a:t>
            </a:r>
            <a:r>
              <a:rPr lang="en-US" sz="1300" dirty="0">
                <a:latin typeface="Arial" panose="020B0604020202020204" pitchFamily="34" charset="0"/>
                <a:cs typeface="Arial" panose="020B0604020202020204" pitchFamily="34" charset="0"/>
              </a:rPr>
              <a:t> seg at </a:t>
            </a:r>
            <a:r>
              <a:rPr lang="en-US" sz="1300" dirty="0" err="1">
                <a:latin typeface="Arial" panose="020B0604020202020204" pitchFamily="34" charset="0"/>
                <a:cs typeface="Arial" panose="020B0604020202020204" pitchFamily="34" charset="0"/>
              </a:rPr>
              <a:t>hestesport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tiltrekker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jenter</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kvinner</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er</a:t>
            </a:r>
            <a:r>
              <a:rPr lang="en-US" sz="1300" dirty="0">
                <a:latin typeface="Arial" panose="020B0604020202020204" pitchFamily="34" charset="0"/>
                <a:cs typeface="Arial" panose="020B0604020202020204" pitchFamily="34" charset="0"/>
              </a:rPr>
              <a:t> et av </a:t>
            </a:r>
            <a:r>
              <a:rPr lang="en-US" sz="1300" dirty="0" err="1">
                <a:latin typeface="Arial" panose="020B0604020202020204" pitchFamily="34" charset="0"/>
                <a:cs typeface="Arial" panose="020B0604020202020204" pitchFamily="34" charset="0"/>
              </a:rPr>
              <a:t>idrettslagene</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som</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engasjerer</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flest</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jenter</a:t>
            </a:r>
            <a:r>
              <a:rPr lang="en-US" sz="1300" dirty="0">
                <a:latin typeface="Arial" panose="020B0604020202020204" pitchFamily="34" charset="0"/>
                <a:cs typeface="Arial" panose="020B0604020202020204" pitchFamily="34" charset="0"/>
              </a:rPr>
              <a:t> (barn og </a:t>
            </a:r>
            <a:r>
              <a:rPr lang="en-US" sz="1300" dirty="0" err="1">
                <a:latin typeface="Arial" panose="020B0604020202020204" pitchFamily="34" charset="0"/>
                <a:cs typeface="Arial" panose="020B0604020202020204" pitchFamily="34" charset="0"/>
              </a:rPr>
              <a:t>ungdom</a:t>
            </a:r>
            <a:r>
              <a:rPr lang="en-US" sz="1300" dirty="0">
                <a:latin typeface="Arial" panose="020B0604020202020204" pitchFamily="34" charset="0"/>
                <a:cs typeface="Arial" panose="020B0604020202020204" pitchFamily="34" charset="0"/>
              </a:rPr>
              <a:t>) og </a:t>
            </a:r>
            <a:r>
              <a:rPr lang="en-US" sz="1300" dirty="0" err="1">
                <a:latin typeface="Arial" panose="020B0604020202020204" pitchFamily="34" charset="0"/>
                <a:cs typeface="Arial" panose="020B0604020202020204" pitchFamily="34" charset="0"/>
              </a:rPr>
              <a:t>kvinner</a:t>
            </a:r>
            <a:r>
              <a:rPr lang="en-US" sz="1300" dirty="0">
                <a:latin typeface="Arial" panose="020B0604020202020204" pitchFamily="34" charset="0"/>
                <a:cs typeface="Arial" panose="020B0604020202020204" pitchFamily="34" charset="0"/>
              </a:rPr>
              <a:t> i </a:t>
            </a:r>
            <a:r>
              <a:rPr lang="en-US" sz="1300" dirty="0" err="1">
                <a:latin typeface="Arial" panose="020B0604020202020204" pitchFamily="34" charset="0"/>
                <a:cs typeface="Arial" panose="020B0604020202020204" pitchFamily="34" charset="0"/>
              </a:rPr>
              <a:t>området</a:t>
            </a:r>
            <a:r>
              <a:rPr lang="en-US" sz="1300" dirty="0"/>
              <a:t>. </a:t>
            </a:r>
          </a:p>
          <a:p>
            <a:pPr indent="-228600">
              <a:lnSpc>
                <a:spcPct val="90000"/>
              </a:lnSpc>
              <a:spcAft>
                <a:spcPts val="600"/>
              </a:spcAft>
              <a:buFont typeface="Arial" panose="020B0604020202020204" pitchFamily="34" charset="0"/>
              <a:buChar char="•"/>
            </a:pPr>
            <a:r>
              <a:rPr lang="en-US" sz="700" dirty="0"/>
              <a:t> </a:t>
            </a:r>
            <a:endParaRPr lang="en-US" sz="700" dirty="0">
              <a:effectLst/>
            </a:endParaRPr>
          </a:p>
        </p:txBody>
      </p:sp>
    </p:spTree>
    <p:extLst>
      <p:ext uri="{BB962C8B-B14F-4D97-AF65-F5344CB8AC3E}">
        <p14:creationId xmlns:p14="http://schemas.microsoft.com/office/powerpoint/2010/main" val="365822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051C979-B68F-4CD3-B645-5C2D548341FB}"/>
              </a:ext>
            </a:extLst>
          </p:cNvPr>
          <p:cNvPicPr>
            <a:picLocks noChangeAspect="1"/>
          </p:cNvPicPr>
          <p:nvPr/>
        </p:nvPicPr>
        <p:blipFill rotWithShape="1">
          <a:blip r:embed="rId2"/>
          <a:srcRect l="14179"/>
          <a:stretch/>
        </p:blipFill>
        <p:spPr>
          <a:xfrm>
            <a:off x="-7365" y="10"/>
            <a:ext cx="4385664"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3" name="Arc 32">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8FC50D-CDFF-47CD-A1F6-D6914F11436E}"/>
              </a:ext>
            </a:extLst>
          </p:cNvPr>
          <p:cNvSpPr>
            <a:spLocks noGrp="1"/>
          </p:cNvSpPr>
          <p:nvPr>
            <p:ph type="title"/>
          </p:nvPr>
        </p:nvSpPr>
        <p:spPr>
          <a:xfrm>
            <a:off x="4840736" y="0"/>
            <a:ext cx="6260176" cy="1325563"/>
          </a:xfrm>
        </p:spPr>
        <p:txBody>
          <a:bodyPr vert="horz" lIns="91440" tIns="45720" rIns="91440" bIns="45720" rtlCol="0" anchor="ctr">
            <a:normAutofit/>
          </a:bodyPr>
          <a:lstStyle/>
          <a:p>
            <a:r>
              <a:rPr lang="en-US" dirty="0"/>
              <a:t>BEGRUNNELSE FOR TILTAK</a:t>
            </a:r>
          </a:p>
        </p:txBody>
      </p:sp>
      <p:sp>
        <p:nvSpPr>
          <p:cNvPr id="3" name="Rectangle 2">
            <a:extLst>
              <a:ext uri="{FF2B5EF4-FFF2-40B4-BE49-F238E27FC236}">
                <a16:creationId xmlns:a16="http://schemas.microsoft.com/office/drawing/2014/main" id="{4683AFB9-C0ED-443B-9872-A6D8C4932EEB}"/>
              </a:ext>
            </a:extLst>
          </p:cNvPr>
          <p:cNvSpPr/>
          <p:nvPr/>
        </p:nvSpPr>
        <p:spPr>
          <a:xfrm>
            <a:off x="4407217" y="968375"/>
            <a:ext cx="7784783" cy="6256337"/>
          </a:xfrm>
          <a:prstGeom prst="rect">
            <a:avLst/>
          </a:prstGeom>
        </p:spPr>
        <p:txBody>
          <a:bodyPr vert="horz" lIns="91440" tIns="45720" rIns="91440" bIns="45720" rtlCol="0">
            <a:noAutofit/>
          </a:bodyPr>
          <a:lstStyle/>
          <a:p>
            <a:pPr marL="342900" lvl="0" indent="-228600">
              <a:lnSpc>
                <a:spcPct val="90000"/>
              </a:lnSpc>
              <a:spcAft>
                <a:spcPts val="600"/>
              </a:spcAft>
              <a:buFont typeface="Arial" panose="020B0604020202020204" pitchFamily="34" charset="0"/>
              <a:buChar char="•"/>
            </a:pPr>
            <a:r>
              <a:rPr lang="en-US" sz="1200" b="1" dirty="0" err="1"/>
              <a:t>Økende</a:t>
            </a:r>
            <a:r>
              <a:rPr lang="en-US" sz="1200" b="1" dirty="0"/>
              <a:t> </a:t>
            </a:r>
            <a:r>
              <a:rPr lang="en-US" sz="1200" b="1" dirty="0" err="1"/>
              <a:t>aktivitet</a:t>
            </a:r>
            <a:r>
              <a:rPr lang="en-US" sz="1200" b="1" dirty="0"/>
              <a:t>! </a:t>
            </a:r>
          </a:p>
          <a:p>
            <a:pPr marL="342900" lvl="0" indent="-228600">
              <a:lnSpc>
                <a:spcPct val="90000"/>
              </a:lnSpc>
              <a:spcAft>
                <a:spcPts val="600"/>
              </a:spcAft>
              <a:buFont typeface="Arial" panose="020B0604020202020204" pitchFamily="34" charset="0"/>
              <a:buChar char="•"/>
            </a:pPr>
            <a:r>
              <a:rPr lang="en-US" sz="1200" b="1" dirty="0" err="1"/>
              <a:t>Midt-Norges</a:t>
            </a:r>
            <a:r>
              <a:rPr lang="en-US" sz="1200" b="1" dirty="0"/>
              <a:t> 3. </a:t>
            </a:r>
            <a:r>
              <a:rPr lang="en-US" sz="1200" b="1" dirty="0" err="1"/>
              <a:t>største</a:t>
            </a:r>
            <a:r>
              <a:rPr lang="en-US" sz="1200" b="1" dirty="0"/>
              <a:t> </a:t>
            </a:r>
            <a:r>
              <a:rPr lang="en-US" sz="1200" b="1" dirty="0" err="1"/>
              <a:t>rideskole</a:t>
            </a:r>
            <a:endParaRPr lang="en-US" sz="1200" b="1" dirty="0"/>
          </a:p>
          <a:p>
            <a:pPr marL="742950" lvl="1" indent="-228600">
              <a:lnSpc>
                <a:spcPct val="90000"/>
              </a:lnSpc>
              <a:spcAft>
                <a:spcPts val="600"/>
              </a:spcAft>
              <a:buFont typeface="Arial" panose="020B0604020202020204" pitchFamily="34" charset="0"/>
              <a:buChar char="•"/>
            </a:pPr>
            <a:r>
              <a:rPr lang="en-US" sz="1200" dirty="0" err="1"/>
              <a:t>Økt</a:t>
            </a:r>
            <a:r>
              <a:rPr lang="en-US" sz="1200" dirty="0"/>
              <a:t> </a:t>
            </a:r>
            <a:r>
              <a:rPr lang="en-US" sz="1200" dirty="0" err="1"/>
              <a:t>fra</a:t>
            </a:r>
            <a:r>
              <a:rPr lang="en-US" sz="1200" dirty="0"/>
              <a:t> 60 </a:t>
            </a:r>
            <a:r>
              <a:rPr lang="en-US" sz="1200" dirty="0" err="1"/>
              <a:t>til</a:t>
            </a:r>
            <a:r>
              <a:rPr lang="en-US" sz="1200" dirty="0"/>
              <a:t> 72 </a:t>
            </a:r>
            <a:r>
              <a:rPr lang="en-US" sz="1200" dirty="0" err="1"/>
              <a:t>elever</a:t>
            </a:r>
            <a:r>
              <a:rPr lang="en-US" sz="1200" dirty="0"/>
              <a:t> i </a:t>
            </a:r>
            <a:r>
              <a:rPr lang="en-US" sz="1200" dirty="0" err="1"/>
              <a:t>rideskole</a:t>
            </a:r>
            <a:r>
              <a:rPr lang="en-US" sz="1200" dirty="0"/>
              <a:t> </a:t>
            </a:r>
          </a:p>
          <a:p>
            <a:pPr marL="742950" lvl="1" indent="-228600">
              <a:lnSpc>
                <a:spcPct val="90000"/>
              </a:lnSpc>
              <a:spcAft>
                <a:spcPts val="600"/>
              </a:spcAft>
              <a:buFont typeface="Arial" panose="020B0604020202020204" pitchFamily="34" charset="0"/>
              <a:buChar char="•"/>
            </a:pPr>
            <a:r>
              <a:rPr lang="en-US" sz="1200" dirty="0" err="1"/>
              <a:t>Rideskole</a:t>
            </a:r>
            <a:r>
              <a:rPr lang="en-US" sz="1200" dirty="0"/>
              <a:t> med 18 </a:t>
            </a:r>
            <a:r>
              <a:rPr lang="en-US" sz="1200" dirty="0" err="1"/>
              <a:t>års</a:t>
            </a:r>
            <a:r>
              <a:rPr lang="en-US" sz="1200" dirty="0"/>
              <a:t> </a:t>
            </a:r>
            <a:r>
              <a:rPr lang="en-US" sz="1200" dirty="0" err="1"/>
              <a:t>erfaring</a:t>
            </a:r>
            <a:r>
              <a:rPr lang="en-US" sz="1200" dirty="0"/>
              <a:t>/drift</a:t>
            </a:r>
          </a:p>
          <a:p>
            <a:pPr marL="742950" lvl="1" indent="-228600">
              <a:lnSpc>
                <a:spcPct val="90000"/>
              </a:lnSpc>
              <a:spcAft>
                <a:spcPts val="600"/>
              </a:spcAft>
              <a:buFont typeface="Arial" panose="020B0604020202020204" pitchFamily="34" charset="0"/>
              <a:buChar char="•"/>
            </a:pPr>
            <a:r>
              <a:rPr lang="en-US" sz="1200" dirty="0" err="1"/>
              <a:t>Alle</a:t>
            </a:r>
            <a:r>
              <a:rPr lang="en-US" sz="1200" dirty="0"/>
              <a:t> </a:t>
            </a:r>
            <a:r>
              <a:rPr lang="en-US" sz="1200" dirty="0" err="1"/>
              <a:t>aldre</a:t>
            </a:r>
            <a:r>
              <a:rPr lang="en-US" sz="1200" dirty="0"/>
              <a:t>, men </a:t>
            </a:r>
            <a:r>
              <a:rPr lang="en-US" sz="1200" dirty="0" err="1"/>
              <a:t>hovedsakelig</a:t>
            </a:r>
            <a:r>
              <a:rPr lang="en-US" sz="1200" dirty="0"/>
              <a:t> barn og </a:t>
            </a:r>
            <a:r>
              <a:rPr lang="en-US" sz="1200" dirty="0" err="1"/>
              <a:t>tenåringer</a:t>
            </a:r>
            <a:r>
              <a:rPr lang="en-US" sz="1200" dirty="0"/>
              <a:t> (</a:t>
            </a:r>
            <a:r>
              <a:rPr lang="en-US" sz="1200" dirty="0" err="1"/>
              <a:t>jenter</a:t>
            </a:r>
            <a:r>
              <a:rPr lang="en-US" sz="1200" dirty="0"/>
              <a:t>). </a:t>
            </a:r>
          </a:p>
          <a:p>
            <a:pPr marL="1363980">
              <a:lnSpc>
                <a:spcPct val="90000"/>
              </a:lnSpc>
              <a:spcAft>
                <a:spcPts val="600"/>
              </a:spcAft>
            </a:pPr>
            <a:r>
              <a:rPr lang="en-US" sz="1200" b="1" dirty="0"/>
              <a:t> </a:t>
            </a:r>
          </a:p>
          <a:p>
            <a:pPr marL="342900" lvl="0" indent="-228600">
              <a:lnSpc>
                <a:spcPct val="90000"/>
              </a:lnSpc>
              <a:spcAft>
                <a:spcPts val="600"/>
              </a:spcAft>
              <a:buFont typeface="Arial" panose="020B0604020202020204" pitchFamily="34" charset="0"/>
              <a:buChar char="•"/>
            </a:pPr>
            <a:r>
              <a:rPr lang="en-US" sz="1200" b="1" dirty="0" err="1"/>
              <a:t>Stor</a:t>
            </a:r>
            <a:r>
              <a:rPr lang="en-US" sz="1200" b="1" dirty="0"/>
              <a:t> </a:t>
            </a:r>
            <a:r>
              <a:rPr lang="en-US" sz="1200" b="1" dirty="0" err="1"/>
              <a:t>breddesatsing</a:t>
            </a:r>
            <a:endParaRPr lang="en-US" sz="1200" b="1" dirty="0"/>
          </a:p>
          <a:p>
            <a:pPr marL="742950" lvl="1" indent="-228600">
              <a:lnSpc>
                <a:spcPct val="90000"/>
              </a:lnSpc>
              <a:spcAft>
                <a:spcPts val="600"/>
              </a:spcAft>
              <a:buFont typeface="Arial" panose="020B0604020202020204" pitchFamily="34" charset="0"/>
              <a:buChar char="•"/>
            </a:pPr>
            <a:r>
              <a:rPr lang="en-US" sz="1200" dirty="0" err="1"/>
              <a:t>Egen</a:t>
            </a:r>
            <a:r>
              <a:rPr lang="en-US" sz="1200" dirty="0"/>
              <a:t> </a:t>
            </a:r>
            <a:r>
              <a:rPr lang="en-US" sz="1200" dirty="0" err="1"/>
              <a:t>satsning</a:t>
            </a:r>
            <a:r>
              <a:rPr lang="en-US" sz="1200" dirty="0"/>
              <a:t> for </a:t>
            </a:r>
            <a:r>
              <a:rPr lang="en-US" sz="1200" dirty="0" err="1"/>
              <a:t>bredde</a:t>
            </a:r>
            <a:r>
              <a:rPr lang="en-US" sz="1200" dirty="0"/>
              <a:t> og </a:t>
            </a:r>
            <a:r>
              <a:rPr lang="en-US" sz="1200" dirty="0" err="1"/>
              <a:t>nybegynnere</a:t>
            </a:r>
            <a:r>
              <a:rPr lang="en-US" sz="1200" dirty="0"/>
              <a:t>, </a:t>
            </a:r>
            <a:r>
              <a:rPr lang="en-US" sz="1200" dirty="0" err="1"/>
              <a:t>fra</a:t>
            </a:r>
            <a:r>
              <a:rPr lang="en-US" sz="1200" dirty="0"/>
              <a:t> </a:t>
            </a:r>
            <a:r>
              <a:rPr lang="en-US" sz="1200" dirty="0" err="1"/>
              <a:t>knøttetrening</a:t>
            </a:r>
            <a:r>
              <a:rPr lang="en-US" sz="1200" dirty="0"/>
              <a:t> </a:t>
            </a:r>
            <a:r>
              <a:rPr lang="en-US" sz="1200" dirty="0" err="1"/>
              <a:t>til</a:t>
            </a:r>
            <a:r>
              <a:rPr lang="en-US" sz="1200" dirty="0"/>
              <a:t> </a:t>
            </a:r>
            <a:r>
              <a:rPr lang="en-US" sz="1200" dirty="0" err="1"/>
              <a:t>viderekomne</a:t>
            </a:r>
            <a:r>
              <a:rPr lang="en-US" sz="1200" dirty="0"/>
              <a:t>. </a:t>
            </a:r>
          </a:p>
          <a:p>
            <a:pPr marL="742950" lvl="1" indent="-228600">
              <a:lnSpc>
                <a:spcPct val="90000"/>
              </a:lnSpc>
              <a:spcAft>
                <a:spcPts val="600"/>
              </a:spcAft>
              <a:buFont typeface="Arial" panose="020B0604020202020204" pitchFamily="34" charset="0"/>
              <a:buChar char="•"/>
            </a:pPr>
            <a:r>
              <a:rPr lang="en-US" sz="1200" dirty="0" err="1"/>
              <a:t>Flere</a:t>
            </a:r>
            <a:r>
              <a:rPr lang="en-US" sz="1200" dirty="0"/>
              <a:t> </a:t>
            </a:r>
            <a:r>
              <a:rPr lang="en-US" sz="1200" dirty="0" err="1"/>
              <a:t>grener</a:t>
            </a:r>
            <a:r>
              <a:rPr lang="en-US" sz="1200" dirty="0"/>
              <a:t> </a:t>
            </a:r>
            <a:r>
              <a:rPr lang="en-US" sz="1200" dirty="0" err="1"/>
              <a:t>innen</a:t>
            </a:r>
            <a:r>
              <a:rPr lang="en-US" sz="1200" dirty="0"/>
              <a:t> </a:t>
            </a:r>
            <a:r>
              <a:rPr lang="en-US" sz="1200" dirty="0" err="1"/>
              <a:t>ridning</a:t>
            </a:r>
            <a:r>
              <a:rPr lang="en-US" sz="1200" dirty="0"/>
              <a:t> (tur, sprang, </a:t>
            </a:r>
            <a:r>
              <a:rPr lang="en-US" sz="1200" dirty="0" err="1"/>
              <a:t>dressur</a:t>
            </a:r>
            <a:r>
              <a:rPr lang="en-US" sz="1200" dirty="0"/>
              <a:t>). Kos og </a:t>
            </a:r>
            <a:r>
              <a:rPr lang="en-US" sz="1200" dirty="0" err="1"/>
              <a:t>kontakt</a:t>
            </a:r>
            <a:r>
              <a:rPr lang="en-US" sz="1200" dirty="0"/>
              <a:t> med </a:t>
            </a:r>
            <a:r>
              <a:rPr lang="en-US" sz="1200" dirty="0" err="1"/>
              <a:t>dyr</a:t>
            </a:r>
            <a:endParaRPr lang="en-US" sz="1200" dirty="0"/>
          </a:p>
          <a:p>
            <a:pPr marL="742950" lvl="1" indent="-228600">
              <a:lnSpc>
                <a:spcPct val="90000"/>
              </a:lnSpc>
              <a:spcAft>
                <a:spcPts val="600"/>
              </a:spcAft>
              <a:buFont typeface="Arial" panose="020B0604020202020204" pitchFamily="34" charset="0"/>
              <a:buChar char="•"/>
            </a:pPr>
            <a:r>
              <a:rPr lang="en-US" sz="1200" dirty="0" err="1"/>
              <a:t>Tilbud</a:t>
            </a:r>
            <a:r>
              <a:rPr lang="en-US" sz="1200" dirty="0"/>
              <a:t>/</a:t>
            </a:r>
            <a:r>
              <a:rPr lang="en-US" sz="1200" dirty="0" err="1"/>
              <a:t>Mulighet</a:t>
            </a:r>
            <a:r>
              <a:rPr lang="en-US" sz="1200" dirty="0"/>
              <a:t> </a:t>
            </a:r>
            <a:r>
              <a:rPr lang="en-US" sz="1200" dirty="0" err="1"/>
              <a:t>til</a:t>
            </a:r>
            <a:r>
              <a:rPr lang="en-US" sz="1200" dirty="0"/>
              <a:t> å </a:t>
            </a:r>
            <a:r>
              <a:rPr lang="en-US" sz="1200" dirty="0" err="1"/>
              <a:t>stelle</a:t>
            </a:r>
            <a:r>
              <a:rPr lang="en-US" sz="1200" dirty="0"/>
              <a:t> og </a:t>
            </a:r>
            <a:r>
              <a:rPr lang="en-US" sz="1200" dirty="0" err="1"/>
              <a:t>ri</a:t>
            </a:r>
            <a:r>
              <a:rPr lang="en-US" sz="1200" dirty="0"/>
              <a:t> </a:t>
            </a:r>
            <a:r>
              <a:rPr lang="en-US" sz="1200" dirty="0" err="1"/>
              <a:t>ponni</a:t>
            </a:r>
            <a:r>
              <a:rPr lang="en-US" sz="1200" dirty="0"/>
              <a:t> på </a:t>
            </a:r>
            <a:r>
              <a:rPr lang="en-US" sz="1200" dirty="0" err="1"/>
              <a:t>helger</a:t>
            </a:r>
            <a:r>
              <a:rPr lang="en-US" sz="1200" dirty="0"/>
              <a:t> for </a:t>
            </a:r>
            <a:r>
              <a:rPr lang="en-US" sz="1200" dirty="0" err="1"/>
              <a:t>familier</a:t>
            </a:r>
            <a:r>
              <a:rPr lang="en-US" sz="1200" dirty="0"/>
              <a:t>. </a:t>
            </a:r>
          </a:p>
          <a:p>
            <a:pPr marL="1363980">
              <a:lnSpc>
                <a:spcPct val="90000"/>
              </a:lnSpc>
              <a:spcAft>
                <a:spcPts val="600"/>
              </a:spcAft>
            </a:pPr>
            <a:r>
              <a:rPr lang="en-US" sz="1200" b="1" dirty="0"/>
              <a:t> </a:t>
            </a:r>
          </a:p>
          <a:p>
            <a:pPr marL="342900" lvl="0" indent="-228600">
              <a:lnSpc>
                <a:spcPct val="90000"/>
              </a:lnSpc>
              <a:spcAft>
                <a:spcPts val="600"/>
              </a:spcAft>
              <a:buFont typeface="Arial" panose="020B0604020202020204" pitchFamily="34" charset="0"/>
              <a:buChar char="•"/>
            </a:pPr>
            <a:r>
              <a:rPr lang="en-US" sz="1200" b="1" dirty="0" err="1"/>
              <a:t>Høykvalitets</a:t>
            </a:r>
            <a:r>
              <a:rPr lang="en-US" sz="1200" b="1" dirty="0"/>
              <a:t> </a:t>
            </a:r>
            <a:r>
              <a:rPr lang="en-US" sz="1200" b="1" dirty="0" err="1"/>
              <a:t>elitesatsing</a:t>
            </a:r>
            <a:r>
              <a:rPr lang="en-US" sz="1200" b="1" dirty="0"/>
              <a:t>:</a:t>
            </a:r>
          </a:p>
          <a:p>
            <a:pPr marL="742950" lvl="1" indent="-228600">
              <a:lnSpc>
                <a:spcPct val="90000"/>
              </a:lnSpc>
              <a:spcAft>
                <a:spcPts val="600"/>
              </a:spcAft>
              <a:buFont typeface="Arial" panose="020B0604020202020204" pitchFamily="34" charset="0"/>
              <a:buChar char="•"/>
            </a:pPr>
            <a:r>
              <a:rPr lang="en-US" sz="1200" dirty="0" err="1"/>
              <a:t>Oppdals</a:t>
            </a:r>
            <a:r>
              <a:rPr lang="en-US" sz="1200" dirty="0"/>
              <a:t> team var </a:t>
            </a:r>
            <a:r>
              <a:rPr lang="en-US" sz="1200" dirty="0" err="1"/>
              <a:t>Norges</a:t>
            </a:r>
            <a:r>
              <a:rPr lang="en-US" sz="1200" dirty="0"/>
              <a:t> </a:t>
            </a:r>
            <a:r>
              <a:rPr lang="en-US" sz="1200" dirty="0" err="1"/>
              <a:t>mestvinnende</a:t>
            </a:r>
            <a:r>
              <a:rPr lang="en-US" sz="1200" dirty="0"/>
              <a:t> </a:t>
            </a:r>
            <a:r>
              <a:rPr lang="en-US" sz="1200" dirty="0" err="1"/>
              <a:t>klubb</a:t>
            </a:r>
            <a:r>
              <a:rPr lang="en-US" sz="1200" dirty="0"/>
              <a:t> </a:t>
            </a:r>
            <a:r>
              <a:rPr lang="en-US" sz="1200" dirty="0" err="1"/>
              <a:t>ved</a:t>
            </a:r>
            <a:r>
              <a:rPr lang="en-US" sz="1200" dirty="0"/>
              <a:t> NM 2020</a:t>
            </a:r>
          </a:p>
          <a:p>
            <a:pPr marL="742950" lvl="1" indent="-228600">
              <a:lnSpc>
                <a:spcPct val="90000"/>
              </a:lnSpc>
              <a:spcAft>
                <a:spcPts val="600"/>
              </a:spcAft>
              <a:buFont typeface="Arial" panose="020B0604020202020204" pitchFamily="34" charset="0"/>
              <a:buChar char="•"/>
            </a:pPr>
            <a:r>
              <a:rPr lang="en-US" sz="1200" dirty="0"/>
              <a:t>5 </a:t>
            </a:r>
            <a:r>
              <a:rPr lang="en-US" sz="1200" dirty="0" err="1"/>
              <a:t>Landslagsutøvere</a:t>
            </a:r>
            <a:r>
              <a:rPr lang="en-US" sz="1200" dirty="0"/>
              <a:t> </a:t>
            </a:r>
            <a:r>
              <a:rPr lang="en-US" sz="1200" dirty="0" err="1"/>
              <a:t>fra</a:t>
            </a:r>
            <a:r>
              <a:rPr lang="en-US" sz="1200" dirty="0"/>
              <a:t> Oppdal</a:t>
            </a:r>
          </a:p>
          <a:p>
            <a:pPr marL="742950" lvl="1" indent="-228600">
              <a:lnSpc>
                <a:spcPct val="90000"/>
              </a:lnSpc>
              <a:spcAft>
                <a:spcPts val="600"/>
              </a:spcAft>
              <a:buFont typeface="Arial" panose="020B0604020202020204" pitchFamily="34" charset="0"/>
              <a:buChar char="•"/>
            </a:pPr>
            <a:r>
              <a:rPr lang="en-US" sz="1200" dirty="0" err="1"/>
              <a:t>Tilreisende</a:t>
            </a:r>
            <a:r>
              <a:rPr lang="en-US" sz="1200" dirty="0"/>
              <a:t> </a:t>
            </a:r>
            <a:r>
              <a:rPr lang="en-US" sz="1200" dirty="0" err="1"/>
              <a:t>fra</a:t>
            </a:r>
            <a:r>
              <a:rPr lang="en-US" sz="1200" dirty="0"/>
              <a:t> </a:t>
            </a:r>
            <a:r>
              <a:rPr lang="en-US" sz="1200" dirty="0" err="1"/>
              <a:t>Gudbrandsdal</a:t>
            </a:r>
            <a:r>
              <a:rPr lang="en-US" sz="1200" dirty="0"/>
              <a:t> </a:t>
            </a:r>
            <a:r>
              <a:rPr lang="en-US" sz="1200" dirty="0" err="1"/>
              <a:t>til</a:t>
            </a:r>
            <a:r>
              <a:rPr lang="en-US" sz="1200" dirty="0"/>
              <a:t> </a:t>
            </a:r>
            <a:r>
              <a:rPr lang="en-US" sz="1200" dirty="0" err="1"/>
              <a:t>Nordland</a:t>
            </a:r>
            <a:r>
              <a:rPr lang="en-US" sz="1200" dirty="0"/>
              <a:t>: </a:t>
            </a:r>
            <a:r>
              <a:rPr lang="en-US" sz="1200" dirty="0" err="1"/>
              <a:t>En</a:t>
            </a:r>
            <a:r>
              <a:rPr lang="en-US" sz="1200" dirty="0"/>
              <a:t> </a:t>
            </a:r>
            <a:r>
              <a:rPr lang="en-US" sz="1200" dirty="0" err="1"/>
              <a:t>rekke</a:t>
            </a:r>
            <a:r>
              <a:rPr lang="en-US" sz="1200" dirty="0"/>
              <a:t> </a:t>
            </a:r>
            <a:r>
              <a:rPr lang="en-US" sz="1200" dirty="0" err="1"/>
              <a:t>landslagsutøvere</a:t>
            </a:r>
            <a:r>
              <a:rPr lang="en-US" sz="1200" dirty="0"/>
              <a:t> </a:t>
            </a:r>
            <a:r>
              <a:rPr lang="en-US" sz="1200" dirty="0" err="1"/>
              <a:t>kommer</a:t>
            </a:r>
            <a:r>
              <a:rPr lang="en-US" sz="1200" dirty="0"/>
              <a:t> </a:t>
            </a:r>
            <a:r>
              <a:rPr lang="en-US" sz="1200" dirty="0" err="1"/>
              <a:t>til</a:t>
            </a:r>
            <a:r>
              <a:rPr lang="en-US" sz="1200" dirty="0"/>
              <a:t> Oppdal for å </a:t>
            </a:r>
            <a:r>
              <a:rPr lang="en-US" sz="1200" dirty="0" err="1"/>
              <a:t>trene</a:t>
            </a:r>
            <a:r>
              <a:rPr lang="en-US" sz="1200" dirty="0"/>
              <a:t>. </a:t>
            </a:r>
          </a:p>
          <a:p>
            <a:pPr marL="742950" lvl="1" indent="-228600">
              <a:lnSpc>
                <a:spcPct val="90000"/>
              </a:lnSpc>
              <a:spcAft>
                <a:spcPts val="600"/>
              </a:spcAft>
              <a:buFont typeface="Arial" panose="020B0604020202020204" pitchFamily="34" charset="0"/>
              <a:buChar char="•"/>
            </a:pPr>
            <a:r>
              <a:rPr lang="en-US" sz="1200" dirty="0"/>
              <a:t>2 </a:t>
            </a:r>
            <a:r>
              <a:rPr lang="en-US" sz="1200" dirty="0" err="1"/>
              <a:t>elever</a:t>
            </a:r>
            <a:r>
              <a:rPr lang="en-US" sz="1200" dirty="0"/>
              <a:t> </a:t>
            </a:r>
            <a:r>
              <a:rPr lang="en-US" sz="1200" dirty="0" err="1"/>
              <a:t>ved</a:t>
            </a:r>
            <a:r>
              <a:rPr lang="en-US" sz="1200" dirty="0"/>
              <a:t> </a:t>
            </a:r>
            <a:r>
              <a:rPr lang="en-US" sz="1200" dirty="0" err="1"/>
              <a:t>videregående</a:t>
            </a:r>
            <a:r>
              <a:rPr lang="en-US" sz="1200" dirty="0"/>
              <a:t> </a:t>
            </a:r>
            <a:r>
              <a:rPr lang="en-US" sz="1200" dirty="0" err="1"/>
              <a:t>skole</a:t>
            </a:r>
            <a:r>
              <a:rPr lang="en-US" sz="1200" dirty="0"/>
              <a:t> har </a:t>
            </a:r>
            <a:r>
              <a:rPr lang="en-US" sz="1200" dirty="0" err="1"/>
              <a:t>flyttet</a:t>
            </a:r>
            <a:r>
              <a:rPr lang="en-US" sz="1200" dirty="0"/>
              <a:t> </a:t>
            </a:r>
            <a:r>
              <a:rPr lang="en-US" sz="1200" dirty="0" err="1"/>
              <a:t>til</a:t>
            </a:r>
            <a:r>
              <a:rPr lang="en-US" sz="1200" dirty="0"/>
              <a:t> </a:t>
            </a:r>
            <a:r>
              <a:rPr lang="en-US" sz="1200" dirty="0" err="1"/>
              <a:t>bygda</a:t>
            </a:r>
            <a:r>
              <a:rPr lang="en-US" sz="1200" dirty="0"/>
              <a:t> </a:t>
            </a:r>
            <a:r>
              <a:rPr lang="en-US" sz="1200" dirty="0" err="1"/>
              <a:t>fra</a:t>
            </a:r>
            <a:r>
              <a:rPr lang="en-US" sz="1200" dirty="0"/>
              <a:t> </a:t>
            </a:r>
            <a:r>
              <a:rPr lang="en-US" sz="1200" dirty="0" err="1"/>
              <a:t>andre</a:t>
            </a:r>
            <a:r>
              <a:rPr lang="en-US" sz="1200" dirty="0"/>
              <a:t> </a:t>
            </a:r>
            <a:r>
              <a:rPr lang="en-US" sz="1200" dirty="0" err="1"/>
              <a:t>steder</a:t>
            </a:r>
            <a:r>
              <a:rPr lang="en-US" sz="1200" dirty="0"/>
              <a:t>, for å </a:t>
            </a:r>
            <a:r>
              <a:rPr lang="en-US" sz="1200" dirty="0" err="1"/>
              <a:t>trene</a:t>
            </a:r>
            <a:r>
              <a:rPr lang="en-US" sz="1200" dirty="0"/>
              <a:t> her. </a:t>
            </a:r>
          </a:p>
          <a:p>
            <a:pPr marL="742950" lvl="1" indent="-228600">
              <a:lnSpc>
                <a:spcPct val="90000"/>
              </a:lnSpc>
              <a:spcAft>
                <a:spcPts val="600"/>
              </a:spcAft>
              <a:buFont typeface="Arial" panose="020B0604020202020204" pitchFamily="34" charset="0"/>
              <a:buChar char="•"/>
            </a:pPr>
            <a:r>
              <a:rPr lang="en-US" sz="1200" dirty="0" err="1"/>
              <a:t>Treningssamlinger</a:t>
            </a:r>
            <a:r>
              <a:rPr lang="en-US" sz="1200" dirty="0"/>
              <a:t> med </a:t>
            </a:r>
            <a:r>
              <a:rPr lang="en-US" sz="1200" dirty="0" err="1"/>
              <a:t>Landslagstrenere</a:t>
            </a:r>
            <a:r>
              <a:rPr lang="en-US" sz="1200" dirty="0"/>
              <a:t> </a:t>
            </a:r>
            <a:r>
              <a:rPr lang="en-US" sz="1200" dirty="0" err="1"/>
              <a:t>gjennomføres</a:t>
            </a:r>
            <a:r>
              <a:rPr lang="en-US" sz="1200" dirty="0"/>
              <a:t> her. </a:t>
            </a:r>
          </a:p>
          <a:p>
            <a:pPr marL="742950" lvl="1" indent="-228600">
              <a:lnSpc>
                <a:spcPct val="90000"/>
              </a:lnSpc>
              <a:spcAft>
                <a:spcPts val="600"/>
              </a:spcAft>
              <a:buFont typeface="Arial" panose="020B0604020202020204" pitchFamily="34" charset="0"/>
              <a:buChar char="•"/>
            </a:pPr>
            <a:r>
              <a:rPr lang="en-US" sz="1200" dirty="0" err="1"/>
              <a:t>Potensiale</a:t>
            </a:r>
            <a:r>
              <a:rPr lang="en-US" sz="1200" dirty="0"/>
              <a:t> </a:t>
            </a:r>
            <a:r>
              <a:rPr lang="en-US" sz="1200" dirty="0" err="1"/>
              <a:t>til</a:t>
            </a:r>
            <a:r>
              <a:rPr lang="en-US" sz="1200" dirty="0"/>
              <a:t> å </a:t>
            </a:r>
            <a:r>
              <a:rPr lang="en-US" sz="1200" dirty="0" err="1"/>
              <a:t>være</a:t>
            </a:r>
            <a:r>
              <a:rPr lang="en-US" sz="1200" dirty="0"/>
              <a:t> </a:t>
            </a:r>
            <a:r>
              <a:rPr lang="en-US" sz="1200" dirty="0" err="1"/>
              <a:t>arrangør</a:t>
            </a:r>
            <a:r>
              <a:rPr lang="en-US" sz="1200" dirty="0"/>
              <a:t> for </a:t>
            </a:r>
            <a:r>
              <a:rPr lang="en-US" sz="1200" dirty="0" err="1"/>
              <a:t>gjennomføre</a:t>
            </a:r>
            <a:r>
              <a:rPr lang="en-US" sz="1200" dirty="0"/>
              <a:t> Lands- og </a:t>
            </a:r>
            <a:r>
              <a:rPr lang="en-US" sz="1200" dirty="0" err="1"/>
              <a:t>elitestevner</a:t>
            </a:r>
            <a:r>
              <a:rPr lang="en-US" sz="1200" dirty="0"/>
              <a:t>.  </a:t>
            </a:r>
          </a:p>
          <a:p>
            <a:pPr marL="1363980" indent="-228600">
              <a:lnSpc>
                <a:spcPct val="90000"/>
              </a:lnSpc>
              <a:spcAft>
                <a:spcPts val="600"/>
              </a:spcAft>
              <a:buFont typeface="Arial" panose="020B0604020202020204" pitchFamily="34" charset="0"/>
              <a:buChar char="•"/>
            </a:pPr>
            <a:endParaRPr lang="en-US" sz="1200" dirty="0"/>
          </a:p>
          <a:p>
            <a:pPr marL="342900" lvl="0" indent="-228600">
              <a:lnSpc>
                <a:spcPct val="90000"/>
              </a:lnSpc>
              <a:spcAft>
                <a:spcPts val="600"/>
              </a:spcAft>
              <a:buFont typeface="Arial" panose="020B0604020202020204" pitchFamily="34" charset="0"/>
              <a:buChar char="•"/>
            </a:pPr>
            <a:r>
              <a:rPr lang="en-US" sz="1200" b="1" dirty="0" err="1"/>
              <a:t>Aktivitet</a:t>
            </a:r>
            <a:r>
              <a:rPr lang="en-US" sz="1200" b="1" dirty="0"/>
              <a:t> </a:t>
            </a:r>
            <a:r>
              <a:rPr lang="en-US" sz="1200" b="1" dirty="0" err="1"/>
              <a:t>samlende</a:t>
            </a:r>
            <a:r>
              <a:rPr lang="en-US" sz="1200" b="1" dirty="0"/>
              <a:t> for </a:t>
            </a:r>
            <a:r>
              <a:rPr lang="en-US" sz="1200" b="1" dirty="0" err="1"/>
              <a:t>familier</a:t>
            </a:r>
            <a:r>
              <a:rPr lang="en-US" sz="1200" dirty="0"/>
              <a:t>. </a:t>
            </a:r>
            <a:r>
              <a:rPr lang="en-US" sz="1200" dirty="0" err="1"/>
              <a:t>Høy</a:t>
            </a:r>
            <a:r>
              <a:rPr lang="en-US" sz="1200" dirty="0"/>
              <a:t> grad av </a:t>
            </a:r>
            <a:r>
              <a:rPr lang="en-US" sz="1200" dirty="0" err="1"/>
              <a:t>deltagelse</a:t>
            </a:r>
            <a:r>
              <a:rPr lang="en-US" sz="1200" dirty="0"/>
              <a:t> av </a:t>
            </a:r>
            <a:r>
              <a:rPr lang="en-US" sz="1200" dirty="0" err="1"/>
              <a:t>foreldre</a:t>
            </a:r>
            <a:r>
              <a:rPr lang="en-US" sz="1200" dirty="0"/>
              <a:t>, </a:t>
            </a:r>
            <a:r>
              <a:rPr lang="en-US" sz="1200" dirty="0" err="1"/>
              <a:t>til</a:t>
            </a:r>
            <a:r>
              <a:rPr lang="en-US" sz="1200" dirty="0"/>
              <a:t> </a:t>
            </a:r>
            <a:r>
              <a:rPr lang="en-US" sz="1200" dirty="0" err="1"/>
              <a:t>beste</a:t>
            </a:r>
            <a:r>
              <a:rPr lang="en-US" sz="1200" dirty="0"/>
              <a:t> for barn og </a:t>
            </a:r>
            <a:r>
              <a:rPr lang="en-US" sz="1200" dirty="0" err="1"/>
              <a:t>unge</a:t>
            </a:r>
            <a:r>
              <a:rPr lang="en-US" sz="1200" dirty="0"/>
              <a:t>. </a:t>
            </a:r>
          </a:p>
          <a:p>
            <a:pPr marL="342900" lvl="0" indent="-228600">
              <a:lnSpc>
                <a:spcPct val="90000"/>
              </a:lnSpc>
              <a:spcAft>
                <a:spcPts val="600"/>
              </a:spcAft>
              <a:buFont typeface="Arial" panose="020B0604020202020204" pitchFamily="34" charset="0"/>
              <a:buChar char="•"/>
            </a:pPr>
            <a:r>
              <a:rPr lang="en-US" sz="1200" b="1" dirty="0"/>
              <a:t>Handicap /para  </a:t>
            </a:r>
            <a:r>
              <a:rPr lang="en-US" sz="1200" dirty="0" err="1"/>
              <a:t>En</a:t>
            </a:r>
            <a:r>
              <a:rPr lang="en-US" sz="1200" dirty="0"/>
              <a:t> </a:t>
            </a:r>
            <a:r>
              <a:rPr lang="en-US" sz="1200" dirty="0" err="1"/>
              <a:t>tidligere</a:t>
            </a:r>
            <a:r>
              <a:rPr lang="en-US" sz="1200" dirty="0"/>
              <a:t> </a:t>
            </a:r>
            <a:r>
              <a:rPr lang="en-US" sz="1200" dirty="0" err="1"/>
              <a:t>bronsemedaljør</a:t>
            </a:r>
            <a:r>
              <a:rPr lang="en-US" sz="1200" dirty="0"/>
              <a:t> </a:t>
            </a:r>
            <a:r>
              <a:rPr lang="en-US" sz="1200" dirty="0" err="1"/>
              <a:t>ved</a:t>
            </a:r>
            <a:r>
              <a:rPr lang="en-US" sz="1200" dirty="0"/>
              <a:t> para-NM 2018 har </a:t>
            </a:r>
            <a:r>
              <a:rPr lang="en-US" sz="1200" dirty="0" err="1"/>
              <a:t>flyttet</a:t>
            </a:r>
            <a:r>
              <a:rPr lang="en-US" sz="1200" dirty="0"/>
              <a:t> </a:t>
            </a:r>
            <a:r>
              <a:rPr lang="en-US" sz="1200" dirty="0" err="1"/>
              <a:t>fra</a:t>
            </a:r>
            <a:r>
              <a:rPr lang="en-US" sz="1200" dirty="0"/>
              <a:t> </a:t>
            </a:r>
            <a:r>
              <a:rPr lang="en-US" sz="1200" dirty="0" err="1"/>
              <a:t>nabofylke</a:t>
            </a:r>
            <a:r>
              <a:rPr lang="en-US" sz="1200" dirty="0"/>
              <a:t> </a:t>
            </a:r>
            <a:r>
              <a:rPr lang="en-US" sz="1200" dirty="0" err="1"/>
              <a:t>til</a:t>
            </a:r>
            <a:r>
              <a:rPr lang="en-US" sz="1200" dirty="0"/>
              <a:t> Oppdal for å </a:t>
            </a:r>
            <a:r>
              <a:rPr lang="en-US" sz="1200" dirty="0" err="1"/>
              <a:t>trene</a:t>
            </a:r>
            <a:r>
              <a:rPr lang="en-US" sz="1200" dirty="0"/>
              <a:t>. </a:t>
            </a:r>
          </a:p>
          <a:p>
            <a:pPr marL="742950" lvl="1" indent="-228600">
              <a:lnSpc>
                <a:spcPct val="90000"/>
              </a:lnSpc>
              <a:spcAft>
                <a:spcPts val="600"/>
              </a:spcAft>
              <a:buFont typeface="Arial" panose="020B0604020202020204" pitchFamily="34" charset="0"/>
              <a:buChar char="•"/>
            </a:pPr>
            <a:r>
              <a:rPr lang="en-US" sz="1200" dirty="0" err="1"/>
              <a:t>Flere</a:t>
            </a:r>
            <a:r>
              <a:rPr lang="en-US" sz="1200" dirty="0"/>
              <a:t> para-</a:t>
            </a:r>
            <a:r>
              <a:rPr lang="en-US" sz="1200" dirty="0" err="1"/>
              <a:t>utøvere</a:t>
            </a:r>
            <a:r>
              <a:rPr lang="en-US" sz="1200" dirty="0"/>
              <a:t> </a:t>
            </a:r>
            <a:r>
              <a:rPr lang="en-US" sz="1200" dirty="0" err="1"/>
              <a:t>fra</a:t>
            </a:r>
            <a:r>
              <a:rPr lang="en-US" sz="1200" dirty="0"/>
              <a:t> </a:t>
            </a:r>
            <a:r>
              <a:rPr lang="en-US" sz="1200" dirty="0" err="1"/>
              <a:t>Midt</a:t>
            </a:r>
            <a:r>
              <a:rPr lang="en-US" sz="1200" dirty="0"/>
              <a:t>-Norge </a:t>
            </a:r>
            <a:r>
              <a:rPr lang="en-US" sz="1200" dirty="0" err="1"/>
              <a:t>kommer</a:t>
            </a:r>
            <a:r>
              <a:rPr lang="en-US" sz="1200" dirty="0"/>
              <a:t> </a:t>
            </a:r>
            <a:r>
              <a:rPr lang="en-US" sz="1200" dirty="0" err="1"/>
              <a:t>jevnlig</a:t>
            </a:r>
            <a:r>
              <a:rPr lang="en-US" sz="1200" dirty="0"/>
              <a:t> </a:t>
            </a:r>
            <a:r>
              <a:rPr lang="en-US" sz="1200" dirty="0" err="1"/>
              <a:t>til</a:t>
            </a:r>
            <a:r>
              <a:rPr lang="en-US" sz="1200" dirty="0"/>
              <a:t> Oppdal for å </a:t>
            </a:r>
            <a:r>
              <a:rPr lang="en-US" sz="1200" dirty="0" err="1"/>
              <a:t>trene</a:t>
            </a:r>
            <a:r>
              <a:rPr lang="en-US" sz="1200" dirty="0"/>
              <a:t>. </a:t>
            </a:r>
          </a:p>
          <a:p>
            <a:pPr marL="285750" indent="-228600">
              <a:lnSpc>
                <a:spcPct val="90000"/>
              </a:lnSpc>
              <a:spcAft>
                <a:spcPts val="600"/>
              </a:spcAft>
              <a:buFont typeface="Arial" panose="020B0604020202020204" pitchFamily="34" charset="0"/>
              <a:buChar char="•"/>
            </a:pPr>
            <a:endParaRPr lang="en-US" sz="1200" b="1" dirty="0"/>
          </a:p>
          <a:p>
            <a:pPr marL="285750" indent="-228600">
              <a:lnSpc>
                <a:spcPct val="90000"/>
              </a:lnSpc>
              <a:spcAft>
                <a:spcPts val="600"/>
              </a:spcAft>
              <a:buFont typeface="Arial" panose="020B0604020202020204" pitchFamily="34" charset="0"/>
              <a:buChar char="•"/>
            </a:pPr>
            <a:r>
              <a:rPr lang="en-US" b="1" dirty="0"/>
              <a:t>Oppdal var </a:t>
            </a:r>
            <a:r>
              <a:rPr lang="en-US" b="1" dirty="0" err="1"/>
              <a:t>Norgesmesterskap</a:t>
            </a:r>
            <a:r>
              <a:rPr lang="en-US" b="1" dirty="0"/>
              <a:t> 2020’s </a:t>
            </a:r>
            <a:r>
              <a:rPr lang="en-US" b="1" dirty="0" err="1"/>
              <a:t>mestvinnende</a:t>
            </a:r>
            <a:r>
              <a:rPr lang="en-US" b="1" dirty="0"/>
              <a:t> </a:t>
            </a:r>
            <a:r>
              <a:rPr lang="en-US" b="1" dirty="0" err="1"/>
              <a:t>klubb</a:t>
            </a:r>
            <a:r>
              <a:rPr lang="en-US" b="1" dirty="0"/>
              <a:t>! </a:t>
            </a:r>
          </a:p>
        </p:txBody>
      </p:sp>
    </p:spTree>
    <p:extLst>
      <p:ext uri="{BB962C8B-B14F-4D97-AF65-F5344CB8AC3E}">
        <p14:creationId xmlns:p14="http://schemas.microsoft.com/office/powerpoint/2010/main" val="1106616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A05A8A9-D6C0-4C04-BB66-A981179F6AC0}"/>
              </a:ext>
            </a:extLst>
          </p:cNvPr>
          <p:cNvPicPr>
            <a:picLocks noChangeAspect="1"/>
          </p:cNvPicPr>
          <p:nvPr/>
        </p:nvPicPr>
        <p:blipFill rotWithShape="1">
          <a:blip r:embed="rId3"/>
          <a:srcRect t="19136" r="2" b="11115"/>
          <a:stretch/>
        </p:blipFill>
        <p:spPr>
          <a:xfrm>
            <a:off x="-1809122" y="76788"/>
            <a:ext cx="6095980" cy="6857990"/>
          </a:xfrm>
          <a:prstGeom prst="rect">
            <a:avLst/>
          </a:prstGeom>
        </p:spPr>
      </p:pic>
      <p:pic>
        <p:nvPicPr>
          <p:cNvPr id="6" name="Picture 5">
            <a:extLst>
              <a:ext uri="{FF2B5EF4-FFF2-40B4-BE49-F238E27FC236}">
                <a16:creationId xmlns:a16="http://schemas.microsoft.com/office/drawing/2014/main" id="{369B3EF6-8AB6-4C8E-ABD2-DAB51E83D66F}"/>
              </a:ext>
            </a:extLst>
          </p:cNvPr>
          <p:cNvPicPr>
            <a:picLocks noChangeAspect="1"/>
          </p:cNvPicPr>
          <p:nvPr/>
        </p:nvPicPr>
        <p:blipFill rotWithShape="1">
          <a:blip r:embed="rId4"/>
          <a:srcRect l="15550" r="18450" b="1"/>
          <a:stretch/>
        </p:blipFill>
        <p:spPr>
          <a:xfrm>
            <a:off x="7517577" y="76788"/>
            <a:ext cx="6671342" cy="6857990"/>
          </a:xfrm>
          <a:prstGeom prst="rect">
            <a:avLst/>
          </a:prstGeom>
        </p:spPr>
      </p:pic>
      <p:sp>
        <p:nvSpPr>
          <p:cNvPr id="87" name="Rectangle 7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ame 8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DE2F8F00-3F34-47E2-9B67-6CCEAA8C61EB}"/>
              </a:ext>
            </a:extLst>
          </p:cNvPr>
          <p:cNvSpPr>
            <a:spLocks noGrp="1"/>
          </p:cNvSpPr>
          <p:nvPr>
            <p:ph type="subTitle" idx="1"/>
          </p:nvPr>
        </p:nvSpPr>
        <p:spPr>
          <a:xfrm>
            <a:off x="4745528" y="4201466"/>
            <a:ext cx="2700944" cy="2561274"/>
          </a:xfrm>
          <a:noFill/>
        </p:spPr>
        <p:txBody>
          <a:bodyPr>
            <a:normAutofit lnSpcReduction="10000"/>
          </a:bodyPr>
          <a:lstStyle/>
          <a:p>
            <a:r>
              <a:rPr lang="nb-NO" sz="1600" b="1" dirty="0">
                <a:solidFill>
                  <a:srgbClr val="080808"/>
                </a:solidFill>
              </a:rPr>
              <a:t>BEGRUNNELSE</a:t>
            </a:r>
          </a:p>
          <a:p>
            <a:r>
              <a:rPr lang="nb-NO" sz="1600" dirty="0">
                <a:solidFill>
                  <a:srgbClr val="080808"/>
                </a:solidFill>
              </a:rPr>
              <a:t>OPPDAL: LANG OG KALD VINTER</a:t>
            </a:r>
          </a:p>
          <a:p>
            <a:r>
              <a:rPr lang="nb-NO" sz="1600" dirty="0">
                <a:solidFill>
                  <a:srgbClr val="080808"/>
                </a:solidFill>
              </a:rPr>
              <a:t>RIDEUNDERVISNING</a:t>
            </a:r>
          </a:p>
          <a:p>
            <a:r>
              <a:rPr lang="nb-NO" sz="1600" dirty="0">
                <a:solidFill>
                  <a:srgbClr val="080808"/>
                </a:solidFill>
              </a:rPr>
              <a:t>TRENING AV DYR OG BARN</a:t>
            </a:r>
          </a:p>
          <a:p>
            <a:r>
              <a:rPr lang="nb-NO" sz="1600" dirty="0">
                <a:solidFill>
                  <a:srgbClr val="080808"/>
                </a:solidFill>
              </a:rPr>
              <a:t>TILHOLDSSTED FOR FAMILIER</a:t>
            </a:r>
          </a:p>
          <a:p>
            <a:r>
              <a:rPr lang="nb-NO" sz="1600" dirty="0">
                <a:solidFill>
                  <a:srgbClr val="080808"/>
                </a:solidFill>
              </a:rPr>
              <a:t> ØKE RIDESKOLE,</a:t>
            </a:r>
          </a:p>
          <a:p>
            <a:r>
              <a:rPr lang="nb-NO" sz="1600" dirty="0">
                <a:solidFill>
                  <a:srgbClr val="080808"/>
                </a:solidFill>
              </a:rPr>
              <a:t>VENTELISTER</a:t>
            </a:r>
          </a:p>
        </p:txBody>
      </p:sp>
      <p:sp>
        <p:nvSpPr>
          <p:cNvPr id="2" name="Title 1">
            <a:extLst>
              <a:ext uri="{FF2B5EF4-FFF2-40B4-BE49-F238E27FC236}">
                <a16:creationId xmlns:a16="http://schemas.microsoft.com/office/drawing/2014/main" id="{B19FCBAA-DBA0-4F9D-B90B-0C397D660A2A}"/>
              </a:ext>
            </a:extLst>
          </p:cNvPr>
          <p:cNvSpPr>
            <a:spLocks noGrp="1"/>
          </p:cNvSpPr>
          <p:nvPr>
            <p:ph type="ctrTitle"/>
          </p:nvPr>
        </p:nvSpPr>
        <p:spPr>
          <a:xfrm>
            <a:off x="4286858" y="2761554"/>
            <a:ext cx="3618284" cy="1345720"/>
          </a:xfrm>
          <a:noFill/>
        </p:spPr>
        <p:txBody>
          <a:bodyPr anchor="ctr">
            <a:normAutofit/>
          </a:bodyPr>
          <a:lstStyle/>
          <a:p>
            <a:r>
              <a:rPr lang="nb-NO" sz="2800" dirty="0">
                <a:solidFill>
                  <a:srgbClr val="080808"/>
                </a:solidFill>
              </a:rPr>
              <a:t>NY ISOLERT</a:t>
            </a:r>
            <a:br>
              <a:rPr lang="nb-NO" sz="2800" dirty="0">
                <a:solidFill>
                  <a:srgbClr val="080808"/>
                </a:solidFill>
              </a:rPr>
            </a:br>
            <a:r>
              <a:rPr lang="nb-NO" sz="2800" dirty="0">
                <a:solidFill>
                  <a:srgbClr val="080808"/>
                </a:solidFill>
              </a:rPr>
              <a:t>TRENINGSHALL</a:t>
            </a:r>
          </a:p>
        </p:txBody>
      </p:sp>
      <p:sp>
        <p:nvSpPr>
          <p:cNvPr id="8" name="TextBox 7">
            <a:extLst>
              <a:ext uri="{FF2B5EF4-FFF2-40B4-BE49-F238E27FC236}">
                <a16:creationId xmlns:a16="http://schemas.microsoft.com/office/drawing/2014/main" id="{AEF9EF6D-F1E8-421B-AB68-A35CF941A8C0}"/>
              </a:ext>
            </a:extLst>
          </p:cNvPr>
          <p:cNvSpPr txBox="1"/>
          <p:nvPr/>
        </p:nvSpPr>
        <p:spPr>
          <a:xfrm>
            <a:off x="4922982" y="193964"/>
            <a:ext cx="2523490" cy="369332"/>
          </a:xfrm>
          <a:prstGeom prst="rect">
            <a:avLst/>
          </a:prstGeom>
          <a:noFill/>
        </p:spPr>
        <p:txBody>
          <a:bodyPr wrap="square" rtlCol="0">
            <a:spAutoFit/>
          </a:bodyPr>
          <a:lstStyle/>
          <a:p>
            <a:pPr algn="ctr"/>
            <a:r>
              <a:rPr lang="nb-NO" dirty="0"/>
              <a:t>SØKER OM: </a:t>
            </a:r>
          </a:p>
        </p:txBody>
      </p:sp>
    </p:spTree>
    <p:extLst>
      <p:ext uri="{BB962C8B-B14F-4D97-AF65-F5344CB8AC3E}">
        <p14:creationId xmlns:p14="http://schemas.microsoft.com/office/powerpoint/2010/main" val="386345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0876067-6286-45AA-B89E-FACB5762EED7}"/>
              </a:ext>
            </a:extLst>
          </p:cNvPr>
          <p:cNvPicPr>
            <a:picLocks noChangeAspect="1"/>
          </p:cNvPicPr>
          <p:nvPr/>
        </p:nvPicPr>
        <p:blipFill rotWithShape="1">
          <a:blip r:embed="rId2"/>
          <a:srcRect t="11237" r="-2" b="13668"/>
          <a:stretch/>
        </p:blipFill>
        <p:spPr>
          <a:xfrm>
            <a:off x="21" y="10"/>
            <a:ext cx="5051373" cy="6857990"/>
          </a:xfrm>
          <a:prstGeom prst="rect">
            <a:avLst/>
          </a:prstGeom>
        </p:spPr>
      </p:pic>
      <p:pic>
        <p:nvPicPr>
          <p:cNvPr id="4" name="Picture 3">
            <a:extLst>
              <a:ext uri="{FF2B5EF4-FFF2-40B4-BE49-F238E27FC236}">
                <a16:creationId xmlns:a16="http://schemas.microsoft.com/office/drawing/2014/main" id="{CF28B27F-F417-4D1B-AFE2-55A4557248D7}"/>
              </a:ext>
            </a:extLst>
          </p:cNvPr>
          <p:cNvPicPr>
            <a:picLocks noChangeAspect="1"/>
          </p:cNvPicPr>
          <p:nvPr/>
        </p:nvPicPr>
        <p:blipFill rotWithShape="1">
          <a:blip r:embed="rId3"/>
          <a:srcRect t="8057" b="1943"/>
          <a:stretch/>
        </p:blipFill>
        <p:spPr>
          <a:xfrm>
            <a:off x="7034104" y="10"/>
            <a:ext cx="5157895" cy="6857990"/>
          </a:xfrm>
          <a:prstGeom prst="rect">
            <a:avLst/>
          </a:prstGeom>
        </p:spPr>
      </p:pic>
      <p:sp>
        <p:nvSpPr>
          <p:cNvPr id="25" name="Rectangle 2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2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DE2F8F00-3F34-47E2-9B67-6CCEAA8C61EB}"/>
              </a:ext>
            </a:extLst>
          </p:cNvPr>
          <p:cNvSpPr>
            <a:spLocks noGrp="1"/>
          </p:cNvSpPr>
          <p:nvPr>
            <p:ph type="subTitle" idx="1"/>
          </p:nvPr>
        </p:nvSpPr>
        <p:spPr>
          <a:xfrm>
            <a:off x="4745528" y="4201466"/>
            <a:ext cx="2700944" cy="659993"/>
          </a:xfrm>
          <a:noFill/>
        </p:spPr>
        <p:txBody>
          <a:bodyPr>
            <a:normAutofit fontScale="32500" lnSpcReduction="20000"/>
          </a:bodyPr>
          <a:lstStyle/>
          <a:p>
            <a:r>
              <a:rPr lang="nb-NO" sz="400" b="1" dirty="0">
                <a:solidFill>
                  <a:srgbClr val="080808"/>
                </a:solidFill>
              </a:rPr>
              <a:t>BEGRUNNELSE</a:t>
            </a:r>
          </a:p>
          <a:p>
            <a:r>
              <a:rPr lang="nb-NO" sz="400" dirty="0">
                <a:solidFill>
                  <a:srgbClr val="080808"/>
                </a:solidFill>
              </a:rPr>
              <a:t>OPPDAL: LANG OG KALD VINTER</a:t>
            </a:r>
          </a:p>
          <a:p>
            <a:r>
              <a:rPr lang="nb-NO" sz="400" dirty="0">
                <a:solidFill>
                  <a:srgbClr val="080808"/>
                </a:solidFill>
              </a:rPr>
              <a:t>RIDEUNDERVISNING</a:t>
            </a:r>
          </a:p>
          <a:p>
            <a:r>
              <a:rPr lang="nb-NO" sz="400" dirty="0">
                <a:solidFill>
                  <a:srgbClr val="080808"/>
                </a:solidFill>
              </a:rPr>
              <a:t>TRENING AV DYR OG BARN</a:t>
            </a:r>
          </a:p>
          <a:p>
            <a:r>
              <a:rPr lang="nb-NO" sz="400" dirty="0">
                <a:solidFill>
                  <a:srgbClr val="080808"/>
                </a:solidFill>
              </a:rPr>
              <a:t>TILHOLDSSTED FOR FAMILIER</a:t>
            </a:r>
          </a:p>
        </p:txBody>
      </p:sp>
      <p:sp>
        <p:nvSpPr>
          <p:cNvPr id="2" name="Title 1">
            <a:extLst>
              <a:ext uri="{FF2B5EF4-FFF2-40B4-BE49-F238E27FC236}">
                <a16:creationId xmlns:a16="http://schemas.microsoft.com/office/drawing/2014/main" id="{B19FCBAA-DBA0-4F9D-B90B-0C397D660A2A}"/>
              </a:ext>
            </a:extLst>
          </p:cNvPr>
          <p:cNvSpPr>
            <a:spLocks noGrp="1"/>
          </p:cNvSpPr>
          <p:nvPr>
            <p:ph type="ctrTitle"/>
          </p:nvPr>
        </p:nvSpPr>
        <p:spPr>
          <a:xfrm>
            <a:off x="4286805" y="2412806"/>
            <a:ext cx="3618284" cy="1640720"/>
          </a:xfrm>
          <a:noFill/>
        </p:spPr>
        <p:txBody>
          <a:bodyPr anchor="ctr">
            <a:normAutofit fontScale="90000"/>
          </a:bodyPr>
          <a:lstStyle/>
          <a:p>
            <a:pPr>
              <a:lnSpc>
                <a:spcPct val="100000"/>
              </a:lnSpc>
            </a:pPr>
            <a:r>
              <a:rPr lang="nb-NO" sz="2800" b="1" dirty="0">
                <a:solidFill>
                  <a:srgbClr val="080808"/>
                </a:solidFill>
              </a:rPr>
              <a:t>RIDEHALL MED OPPSTALLING </a:t>
            </a:r>
            <a:br>
              <a:rPr lang="nb-NO" sz="1800" dirty="0">
                <a:solidFill>
                  <a:srgbClr val="080808"/>
                </a:solidFill>
              </a:rPr>
            </a:br>
            <a:br>
              <a:rPr lang="nb-NO" sz="2800" dirty="0">
                <a:solidFill>
                  <a:srgbClr val="080808"/>
                </a:solidFill>
              </a:rPr>
            </a:br>
            <a:r>
              <a:rPr lang="nb-NO" sz="1800" b="1" dirty="0">
                <a:solidFill>
                  <a:srgbClr val="080808"/>
                </a:solidFill>
                <a:latin typeface="+mn-lt"/>
              </a:rPr>
              <a:t>BEGRUNNELSE</a:t>
            </a:r>
            <a:br>
              <a:rPr lang="nb-NO" sz="1800" b="1" dirty="0">
                <a:solidFill>
                  <a:srgbClr val="080808"/>
                </a:solidFill>
              </a:rPr>
            </a:br>
            <a:br>
              <a:rPr lang="nb-NO" sz="1800" b="1" dirty="0">
                <a:solidFill>
                  <a:srgbClr val="080808"/>
                </a:solidFill>
              </a:rPr>
            </a:br>
            <a:r>
              <a:rPr lang="nb-NO" sz="1800" b="1" u="sng" dirty="0">
                <a:solidFill>
                  <a:srgbClr val="080808"/>
                </a:solidFill>
              </a:rPr>
              <a:t>GIR INNTEKT </a:t>
            </a:r>
            <a:r>
              <a:rPr lang="nb-NO" sz="1800" b="1" dirty="0">
                <a:solidFill>
                  <a:srgbClr val="080808"/>
                </a:solidFill>
              </a:rPr>
              <a:t>PÅ NYBYGG</a:t>
            </a:r>
            <a:br>
              <a:rPr lang="nb-NO" sz="1800" b="1" dirty="0">
                <a:solidFill>
                  <a:srgbClr val="080808"/>
                </a:solidFill>
              </a:rPr>
            </a:br>
            <a:r>
              <a:rPr lang="nb-NO" sz="1800" dirty="0">
                <a:solidFill>
                  <a:srgbClr val="080808"/>
                </a:solidFill>
                <a:latin typeface="Calibri" panose="020F0502020204030204" pitchFamily="34" charset="0"/>
                <a:cs typeface="Calibri" panose="020F0502020204030204" pitchFamily="34" charset="0"/>
              </a:rPr>
              <a:t>VENTELISTE FOR STALLPLASS</a:t>
            </a:r>
            <a:br>
              <a:rPr lang="nb-NO" sz="1800" dirty="0">
                <a:solidFill>
                  <a:srgbClr val="080808"/>
                </a:solidFill>
                <a:latin typeface="Calibri" panose="020F0502020204030204" pitchFamily="34" charset="0"/>
                <a:cs typeface="Calibri" panose="020F0502020204030204" pitchFamily="34" charset="0"/>
              </a:rPr>
            </a:br>
            <a:r>
              <a:rPr lang="nb-NO" sz="1800" dirty="0">
                <a:solidFill>
                  <a:srgbClr val="080808"/>
                </a:solidFill>
                <a:latin typeface="Calibri" panose="020F0502020204030204" pitchFamily="34" charset="0"/>
                <a:cs typeface="Calibri" panose="020F0502020204030204" pitchFamily="34" charset="0"/>
              </a:rPr>
              <a:t>BEHOV FOR ØKT KAPASITET</a:t>
            </a:r>
            <a:br>
              <a:rPr lang="nb-NO" sz="1800" dirty="0">
                <a:solidFill>
                  <a:srgbClr val="080808"/>
                </a:solidFill>
                <a:latin typeface="Calibri" panose="020F0502020204030204" pitchFamily="34" charset="0"/>
                <a:cs typeface="Calibri" panose="020F0502020204030204" pitchFamily="34" charset="0"/>
              </a:rPr>
            </a:br>
            <a:r>
              <a:rPr lang="nb-NO" sz="1800" dirty="0">
                <a:solidFill>
                  <a:srgbClr val="080808"/>
                </a:solidFill>
                <a:latin typeface="Calibri" panose="020F0502020204030204" pitchFamily="34" charset="0"/>
                <a:cs typeface="Calibri" panose="020F0502020204030204" pitchFamily="34" charset="0"/>
              </a:rPr>
              <a:t>SAMLINGSSTED FOR RIDESKOLEELEVER OG FAMILIER</a:t>
            </a:r>
            <a:br>
              <a:rPr lang="nb-NO" sz="1800" dirty="0">
                <a:solidFill>
                  <a:srgbClr val="080808"/>
                </a:solidFill>
                <a:latin typeface="Calibri" panose="020F0502020204030204" pitchFamily="34" charset="0"/>
                <a:cs typeface="Calibri" panose="020F0502020204030204" pitchFamily="34" charset="0"/>
              </a:rPr>
            </a:br>
            <a:endParaRPr lang="nb-NO" sz="1800" dirty="0">
              <a:solidFill>
                <a:srgbClr val="080808"/>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2FD046A0-A56B-4DA9-B068-489676F7AB5E}"/>
              </a:ext>
            </a:extLst>
          </p:cNvPr>
          <p:cNvSpPr txBox="1"/>
          <p:nvPr/>
        </p:nvSpPr>
        <p:spPr>
          <a:xfrm>
            <a:off x="4834202" y="131818"/>
            <a:ext cx="2523490" cy="369332"/>
          </a:xfrm>
          <a:prstGeom prst="rect">
            <a:avLst/>
          </a:prstGeom>
          <a:noFill/>
        </p:spPr>
        <p:txBody>
          <a:bodyPr wrap="square" rtlCol="0">
            <a:spAutoFit/>
          </a:bodyPr>
          <a:lstStyle/>
          <a:p>
            <a:pPr algn="ctr"/>
            <a:r>
              <a:rPr lang="nb-NO" dirty="0"/>
              <a:t>SØKER OM: </a:t>
            </a:r>
          </a:p>
        </p:txBody>
      </p:sp>
    </p:spTree>
    <p:extLst>
      <p:ext uri="{BB962C8B-B14F-4D97-AF65-F5344CB8AC3E}">
        <p14:creationId xmlns:p14="http://schemas.microsoft.com/office/powerpoint/2010/main" val="384860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F28B27F-F417-4D1B-AFE2-55A4557248D7}"/>
              </a:ext>
            </a:extLst>
          </p:cNvPr>
          <p:cNvPicPr>
            <a:picLocks noChangeAspect="1"/>
          </p:cNvPicPr>
          <p:nvPr/>
        </p:nvPicPr>
        <p:blipFill rotWithShape="1">
          <a:blip r:embed="rId2"/>
          <a:srcRect t="8057" b="1943"/>
          <a:stretch/>
        </p:blipFill>
        <p:spPr>
          <a:xfrm>
            <a:off x="20" y="10"/>
            <a:ext cx="4944842" cy="6857990"/>
          </a:xfrm>
          <a:prstGeom prst="rect">
            <a:avLst/>
          </a:prstGeom>
        </p:spPr>
      </p:pic>
      <p:pic>
        <p:nvPicPr>
          <p:cNvPr id="5" name="Picture 4">
            <a:extLst>
              <a:ext uri="{FF2B5EF4-FFF2-40B4-BE49-F238E27FC236}">
                <a16:creationId xmlns:a16="http://schemas.microsoft.com/office/drawing/2014/main" id="{4CBD24F0-E8C9-4F7B-A336-9F0763C64F31}"/>
              </a:ext>
            </a:extLst>
          </p:cNvPr>
          <p:cNvPicPr>
            <a:picLocks noChangeAspect="1"/>
          </p:cNvPicPr>
          <p:nvPr/>
        </p:nvPicPr>
        <p:blipFill rotWithShape="1">
          <a:blip r:embed="rId3"/>
          <a:srcRect r="26667" b="1"/>
          <a:stretch/>
        </p:blipFill>
        <p:spPr>
          <a:xfrm>
            <a:off x="7130012" y="10"/>
            <a:ext cx="5061988" cy="6857990"/>
          </a:xfrm>
          <a:prstGeom prst="rect">
            <a:avLst/>
          </a:prstGeom>
        </p:spPr>
      </p:pic>
      <p:sp>
        <p:nvSpPr>
          <p:cNvPr id="49" name="Rectangle 4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ame 5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DE2F8F00-3F34-47E2-9B67-6CCEAA8C61EB}"/>
              </a:ext>
            </a:extLst>
          </p:cNvPr>
          <p:cNvSpPr>
            <a:spLocks noGrp="1"/>
          </p:cNvSpPr>
          <p:nvPr>
            <p:ph type="subTitle" idx="1"/>
          </p:nvPr>
        </p:nvSpPr>
        <p:spPr>
          <a:xfrm>
            <a:off x="4745528" y="4201466"/>
            <a:ext cx="2700944" cy="659993"/>
          </a:xfrm>
          <a:noFill/>
        </p:spPr>
        <p:txBody>
          <a:bodyPr>
            <a:normAutofit fontScale="32500" lnSpcReduction="20000"/>
          </a:bodyPr>
          <a:lstStyle/>
          <a:p>
            <a:r>
              <a:rPr lang="nb-NO" sz="400" b="1">
                <a:solidFill>
                  <a:srgbClr val="080808"/>
                </a:solidFill>
              </a:rPr>
              <a:t>BEGRUNNELSE</a:t>
            </a:r>
          </a:p>
          <a:p>
            <a:r>
              <a:rPr lang="nb-NO" sz="400">
                <a:solidFill>
                  <a:srgbClr val="080808"/>
                </a:solidFill>
              </a:rPr>
              <a:t>OPPDAL: LANG OG KALD VINTER</a:t>
            </a:r>
          </a:p>
          <a:p>
            <a:r>
              <a:rPr lang="nb-NO" sz="400">
                <a:solidFill>
                  <a:srgbClr val="080808"/>
                </a:solidFill>
              </a:rPr>
              <a:t>RIDEUNDERVISNING</a:t>
            </a:r>
          </a:p>
          <a:p>
            <a:r>
              <a:rPr lang="nb-NO" sz="400">
                <a:solidFill>
                  <a:srgbClr val="080808"/>
                </a:solidFill>
              </a:rPr>
              <a:t>TRENING AV DYR OG BARN</a:t>
            </a:r>
          </a:p>
          <a:p>
            <a:r>
              <a:rPr lang="nb-NO" sz="400">
                <a:solidFill>
                  <a:srgbClr val="080808"/>
                </a:solidFill>
              </a:rPr>
              <a:t>TILHOLDSSTED FOR FAMILIER</a:t>
            </a:r>
          </a:p>
        </p:txBody>
      </p:sp>
      <p:sp>
        <p:nvSpPr>
          <p:cNvPr id="2" name="Title 1">
            <a:extLst>
              <a:ext uri="{FF2B5EF4-FFF2-40B4-BE49-F238E27FC236}">
                <a16:creationId xmlns:a16="http://schemas.microsoft.com/office/drawing/2014/main" id="{B19FCBAA-DBA0-4F9D-B90B-0C397D660A2A}"/>
              </a:ext>
            </a:extLst>
          </p:cNvPr>
          <p:cNvSpPr>
            <a:spLocks noGrp="1"/>
          </p:cNvSpPr>
          <p:nvPr>
            <p:ph type="ctrTitle"/>
          </p:nvPr>
        </p:nvSpPr>
        <p:spPr>
          <a:xfrm>
            <a:off x="4228295" y="2404847"/>
            <a:ext cx="3618284" cy="2352582"/>
          </a:xfrm>
          <a:noFill/>
        </p:spPr>
        <p:txBody>
          <a:bodyPr anchor="ctr">
            <a:normAutofit/>
          </a:bodyPr>
          <a:lstStyle/>
          <a:p>
            <a:pPr>
              <a:lnSpc>
                <a:spcPct val="100000"/>
              </a:lnSpc>
            </a:pPr>
            <a:r>
              <a:rPr lang="nb-NO" sz="3100" b="1" dirty="0">
                <a:solidFill>
                  <a:srgbClr val="080808"/>
                </a:solidFill>
              </a:rPr>
              <a:t>DIV. ROM </a:t>
            </a:r>
            <a:br>
              <a:rPr lang="nb-NO" sz="1500" dirty="0">
                <a:solidFill>
                  <a:srgbClr val="080808"/>
                </a:solidFill>
              </a:rPr>
            </a:br>
            <a:br>
              <a:rPr lang="nb-NO" sz="1500" dirty="0">
                <a:solidFill>
                  <a:srgbClr val="080808"/>
                </a:solidFill>
              </a:rPr>
            </a:br>
            <a:br>
              <a:rPr lang="nb-NO" sz="1500" dirty="0">
                <a:solidFill>
                  <a:srgbClr val="080808"/>
                </a:solidFill>
              </a:rPr>
            </a:br>
            <a:r>
              <a:rPr lang="nb-NO" sz="1600" b="1" dirty="0">
                <a:solidFill>
                  <a:srgbClr val="080808"/>
                </a:solidFill>
                <a:latin typeface="Calibri" panose="020F0502020204030204" pitchFamily="34" charset="0"/>
                <a:cs typeface="Calibri" panose="020F0502020204030204" pitchFamily="34" charset="0"/>
              </a:rPr>
              <a:t>BEGRUNNELSE</a:t>
            </a:r>
            <a:br>
              <a:rPr lang="nb-NO" sz="1600" b="1" dirty="0">
                <a:solidFill>
                  <a:srgbClr val="080808"/>
                </a:solidFill>
                <a:latin typeface="Calibri" panose="020F0502020204030204" pitchFamily="34" charset="0"/>
                <a:cs typeface="Calibri" panose="020F0502020204030204" pitchFamily="34" charset="0"/>
              </a:rPr>
            </a:br>
            <a:br>
              <a:rPr lang="nb-NO" sz="1600" dirty="0">
                <a:solidFill>
                  <a:srgbClr val="080808"/>
                </a:solidFill>
                <a:latin typeface="Calibri" panose="020F0502020204030204" pitchFamily="34" charset="0"/>
                <a:cs typeface="Calibri" panose="020F0502020204030204" pitchFamily="34" charset="0"/>
              </a:rPr>
            </a:br>
            <a:r>
              <a:rPr lang="nb-NO" sz="1600" dirty="0">
                <a:solidFill>
                  <a:srgbClr val="080808"/>
                </a:solidFill>
                <a:latin typeface="Calibri" panose="020F0502020204030204" pitchFamily="34" charset="0"/>
                <a:cs typeface="Calibri" panose="020F0502020204030204" pitchFamily="34" charset="0"/>
              </a:rPr>
              <a:t>IKKE PLASS TIL FÔR INNE</a:t>
            </a:r>
            <a:br>
              <a:rPr lang="nb-NO" sz="1600" dirty="0">
                <a:solidFill>
                  <a:srgbClr val="080808"/>
                </a:solidFill>
                <a:latin typeface="Calibri" panose="020F0502020204030204" pitchFamily="34" charset="0"/>
                <a:cs typeface="Calibri" panose="020F0502020204030204" pitchFamily="34" charset="0"/>
              </a:rPr>
            </a:br>
            <a:r>
              <a:rPr lang="nb-NO" sz="1600" dirty="0">
                <a:solidFill>
                  <a:srgbClr val="080808"/>
                </a:solidFill>
                <a:latin typeface="Calibri" panose="020F0502020204030204" pitchFamily="34" charset="0"/>
                <a:cs typeface="Calibri" panose="020F0502020204030204" pitchFamily="34" charset="0"/>
              </a:rPr>
              <a:t>HØY MÅ LAGRES TØRT/INNE</a:t>
            </a:r>
            <a:br>
              <a:rPr lang="nb-NO" sz="1600" dirty="0">
                <a:solidFill>
                  <a:srgbClr val="080808"/>
                </a:solidFill>
                <a:latin typeface="Calibri" panose="020F0502020204030204" pitchFamily="34" charset="0"/>
                <a:cs typeface="Calibri" panose="020F0502020204030204" pitchFamily="34" charset="0"/>
              </a:rPr>
            </a:br>
            <a:r>
              <a:rPr lang="nb-NO" sz="1600" dirty="0">
                <a:solidFill>
                  <a:srgbClr val="080808"/>
                </a:solidFill>
                <a:latin typeface="Calibri" panose="020F0502020204030204" pitchFamily="34" charset="0"/>
                <a:cs typeface="Calibri" panose="020F0502020204030204" pitchFamily="34" charset="0"/>
              </a:rPr>
              <a:t>UTSTYRSLAGER BEHOV</a:t>
            </a:r>
          </a:p>
        </p:txBody>
      </p:sp>
      <p:sp>
        <p:nvSpPr>
          <p:cNvPr id="33" name="TextBox 32">
            <a:extLst>
              <a:ext uri="{FF2B5EF4-FFF2-40B4-BE49-F238E27FC236}">
                <a16:creationId xmlns:a16="http://schemas.microsoft.com/office/drawing/2014/main" id="{2FD046A0-A56B-4DA9-B068-489676F7AB5E}"/>
              </a:ext>
            </a:extLst>
          </p:cNvPr>
          <p:cNvSpPr txBox="1"/>
          <p:nvPr/>
        </p:nvSpPr>
        <p:spPr>
          <a:xfrm>
            <a:off x="4834202" y="131818"/>
            <a:ext cx="2523490" cy="369332"/>
          </a:xfrm>
          <a:prstGeom prst="rect">
            <a:avLst/>
          </a:prstGeom>
          <a:noFill/>
        </p:spPr>
        <p:txBody>
          <a:bodyPr wrap="square" rtlCol="0">
            <a:spAutoFit/>
          </a:bodyPr>
          <a:lstStyle/>
          <a:p>
            <a:pPr algn="ctr">
              <a:spcAft>
                <a:spcPts val="600"/>
              </a:spcAft>
            </a:pPr>
            <a:r>
              <a:rPr lang="nb-NO" dirty="0"/>
              <a:t>SØKER OM: </a:t>
            </a:r>
            <a:endParaRPr lang="nb-NO"/>
          </a:p>
        </p:txBody>
      </p:sp>
    </p:spTree>
    <p:extLst>
      <p:ext uri="{BB962C8B-B14F-4D97-AF65-F5344CB8AC3E}">
        <p14:creationId xmlns:p14="http://schemas.microsoft.com/office/powerpoint/2010/main" val="281371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a:solidFill>
                  <a:schemeClr val="bg1"/>
                </a:solidFill>
              </a:rPr>
              <a:t>NYBYGG – FASADER OG PLANSKISSE</a:t>
            </a:r>
            <a:endParaRPr lang="en-US" dirty="0">
              <a:solidFill>
                <a:schemeClr val="bg1"/>
              </a:solidFill>
            </a:endParaRPr>
          </a:p>
        </p:txBody>
      </p:sp>
      <p:sp>
        <p:nvSpPr>
          <p:cNvPr id="3" name="TextBox 2">
            <a:extLst>
              <a:ext uri="{FF2B5EF4-FFF2-40B4-BE49-F238E27FC236}">
                <a16:creationId xmlns:a16="http://schemas.microsoft.com/office/drawing/2014/main" id="{CDB83FAA-E0DF-4853-BA83-8207DED0DBB3}"/>
              </a:ext>
            </a:extLst>
          </p:cNvPr>
          <p:cNvSpPr txBox="1"/>
          <p:nvPr/>
        </p:nvSpPr>
        <p:spPr>
          <a:xfrm>
            <a:off x="355473" y="2507252"/>
            <a:ext cx="3803904"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err="1"/>
              <a:t>Fasade</a:t>
            </a:r>
            <a:r>
              <a:rPr lang="en-US" sz="2000" dirty="0"/>
              <a:t>.</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err="1"/>
              <a:t>Planskisse</a:t>
            </a:r>
            <a:r>
              <a:rPr lang="en-US" sz="2000" b="1" dirty="0"/>
              <a:t>.</a:t>
            </a:r>
            <a:endParaRPr lang="en-US" sz="2000"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691520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9DFD83-58E7-4842-A6F8-E3730E351711}"/>
              </a:ext>
            </a:extLst>
          </p:cNvPr>
          <p:cNvPicPr>
            <a:picLocks noChangeAspect="1"/>
          </p:cNvPicPr>
          <p:nvPr/>
        </p:nvPicPr>
        <p:blipFill rotWithShape="1">
          <a:blip r:embed="rId2"/>
          <a:srcRect l="18702" r="-2" b="9089"/>
          <a:stretch/>
        </p:blipFill>
        <p:spPr>
          <a:xfrm>
            <a:off x="20" y="10"/>
            <a:ext cx="8668492" cy="6857990"/>
          </a:xfrm>
          <a:prstGeom prst="rect">
            <a:avLst/>
          </a:prstGeom>
        </p:spPr>
      </p:pic>
      <p:sp>
        <p:nvSpPr>
          <p:cNvPr id="2" name="Title 1">
            <a:extLst>
              <a:ext uri="{FF2B5EF4-FFF2-40B4-BE49-F238E27FC236}">
                <a16:creationId xmlns:a16="http://schemas.microsoft.com/office/drawing/2014/main" id="{48835034-A94A-494B-A8D1-C3810D33B6FD}"/>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ctr"/>
            <a:r>
              <a:rPr lang="en-US" sz="4800" dirty="0" err="1"/>
              <a:t>Fasade</a:t>
            </a:r>
            <a:endParaRPr lang="en-US" sz="1400" dirty="0"/>
          </a:p>
        </p:txBody>
      </p:sp>
      <p:sp>
        <p:nvSpPr>
          <p:cNvPr id="4" name="Rectangle 3">
            <a:extLst>
              <a:ext uri="{FF2B5EF4-FFF2-40B4-BE49-F238E27FC236}">
                <a16:creationId xmlns:a16="http://schemas.microsoft.com/office/drawing/2014/main" id="{CA5E2BCA-CE8E-4586-8B53-39E66F3E6102}"/>
              </a:ext>
            </a:extLst>
          </p:cNvPr>
          <p:cNvSpPr/>
          <p:nvPr/>
        </p:nvSpPr>
        <p:spPr>
          <a:xfrm>
            <a:off x="7729638" y="547378"/>
            <a:ext cx="833718" cy="38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E9D785E2-4C36-46EC-842B-2BB0DF6E75D7}"/>
              </a:ext>
            </a:extLst>
          </p:cNvPr>
          <p:cNvSpPr txBox="1"/>
          <p:nvPr/>
        </p:nvSpPr>
        <p:spPr>
          <a:xfrm>
            <a:off x="9002598" y="4496586"/>
            <a:ext cx="2686639" cy="1754326"/>
          </a:xfrm>
          <a:prstGeom prst="rect">
            <a:avLst/>
          </a:prstGeom>
          <a:noFill/>
        </p:spPr>
        <p:txBody>
          <a:bodyPr wrap="square" rtlCol="0">
            <a:spAutoFit/>
          </a:bodyPr>
          <a:lstStyle/>
          <a:p>
            <a:r>
              <a:rPr lang="nb-NO" dirty="0" err="1"/>
              <a:t>Ridehall</a:t>
            </a:r>
            <a:r>
              <a:rPr lang="nb-NO" dirty="0"/>
              <a:t> med stall langs ene langside. </a:t>
            </a:r>
          </a:p>
          <a:p>
            <a:endParaRPr lang="nb-NO" dirty="0"/>
          </a:p>
          <a:p>
            <a:r>
              <a:rPr lang="nb-NO" dirty="0"/>
              <a:t>Tegninger ved: Hugaas AS</a:t>
            </a:r>
          </a:p>
          <a:p>
            <a:endParaRPr lang="nb-NO" dirty="0"/>
          </a:p>
          <a:p>
            <a:endParaRPr lang="nb-NO" dirty="0"/>
          </a:p>
        </p:txBody>
      </p:sp>
    </p:spTree>
    <p:extLst>
      <p:ext uri="{BB962C8B-B14F-4D97-AF65-F5344CB8AC3E}">
        <p14:creationId xmlns:p14="http://schemas.microsoft.com/office/powerpoint/2010/main" val="109558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30E43-12FA-4F04-9EC5-BC2F69B7056D}"/>
              </a:ext>
            </a:extLst>
          </p:cNvPr>
          <p:cNvPicPr>
            <a:picLocks noChangeAspect="1"/>
          </p:cNvPicPr>
          <p:nvPr/>
        </p:nvPicPr>
        <p:blipFill>
          <a:blip r:embed="rId2"/>
          <a:stretch>
            <a:fillRect/>
          </a:stretch>
        </p:blipFill>
        <p:spPr>
          <a:xfrm>
            <a:off x="847725" y="19050"/>
            <a:ext cx="10496550" cy="6819900"/>
          </a:xfrm>
          <a:prstGeom prst="rect">
            <a:avLst/>
          </a:prstGeom>
        </p:spPr>
      </p:pic>
      <p:pic>
        <p:nvPicPr>
          <p:cNvPr id="4" name="Picture 3">
            <a:extLst>
              <a:ext uri="{FF2B5EF4-FFF2-40B4-BE49-F238E27FC236}">
                <a16:creationId xmlns:a16="http://schemas.microsoft.com/office/drawing/2014/main" id="{0FD049E2-2773-4C5E-B86A-B34AB6B59103}"/>
              </a:ext>
            </a:extLst>
          </p:cNvPr>
          <p:cNvPicPr>
            <a:picLocks noChangeAspect="1"/>
          </p:cNvPicPr>
          <p:nvPr/>
        </p:nvPicPr>
        <p:blipFill>
          <a:blip r:embed="rId3"/>
          <a:stretch>
            <a:fillRect/>
          </a:stretch>
        </p:blipFill>
        <p:spPr>
          <a:xfrm>
            <a:off x="2094518" y="6463449"/>
            <a:ext cx="876300" cy="190500"/>
          </a:xfrm>
          <a:prstGeom prst="rect">
            <a:avLst/>
          </a:prstGeom>
        </p:spPr>
      </p:pic>
    </p:spTree>
    <p:extLst>
      <p:ext uri="{BB962C8B-B14F-4D97-AF65-F5344CB8AC3E}">
        <p14:creationId xmlns:p14="http://schemas.microsoft.com/office/powerpoint/2010/main" val="254210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E0C64-DDE8-40AD-AE3C-351029866006}"/>
              </a:ext>
            </a:extLst>
          </p:cNvPr>
          <p:cNvPicPr>
            <a:picLocks noChangeAspect="1"/>
          </p:cNvPicPr>
          <p:nvPr/>
        </p:nvPicPr>
        <p:blipFill>
          <a:blip r:embed="rId2"/>
          <a:stretch>
            <a:fillRect/>
          </a:stretch>
        </p:blipFill>
        <p:spPr>
          <a:xfrm>
            <a:off x="9756" y="0"/>
            <a:ext cx="12172488" cy="6858000"/>
          </a:xfrm>
          <a:prstGeom prst="rect">
            <a:avLst/>
          </a:prstGeom>
        </p:spPr>
      </p:pic>
    </p:spTree>
    <p:extLst>
      <p:ext uri="{BB962C8B-B14F-4D97-AF65-F5344CB8AC3E}">
        <p14:creationId xmlns:p14="http://schemas.microsoft.com/office/powerpoint/2010/main" val="382148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a:solidFill>
                  <a:schemeClr val="bg1"/>
                </a:solidFill>
              </a:rPr>
              <a:t>INNHOLD</a:t>
            </a:r>
            <a:endParaRPr lang="en-US" dirty="0">
              <a:solidFill>
                <a:schemeClr val="bg1"/>
              </a:solidFill>
            </a:endParaRPr>
          </a:p>
        </p:txBody>
      </p:sp>
      <p:sp>
        <p:nvSpPr>
          <p:cNvPr id="3" name="TextBox 2">
            <a:extLst>
              <a:ext uri="{FF2B5EF4-FFF2-40B4-BE49-F238E27FC236}">
                <a16:creationId xmlns:a16="http://schemas.microsoft.com/office/drawing/2014/main" id="{CDB83FAA-E0DF-4853-BA83-8207DED0DBB3}"/>
              </a:ext>
            </a:extLst>
          </p:cNvPr>
          <p:cNvSpPr txBox="1"/>
          <p:nvPr/>
        </p:nvSpPr>
        <p:spPr>
          <a:xfrm>
            <a:off x="548638" y="2612599"/>
            <a:ext cx="6393699" cy="4072286"/>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120000"/>
              </a:lnSpc>
              <a:spcAft>
                <a:spcPts val="600"/>
              </a:spcAft>
              <a:buFont typeface="Arial" panose="020B0604020202020204" pitchFamily="34" charset="0"/>
              <a:buChar char="•"/>
            </a:pPr>
            <a:r>
              <a:rPr lang="en-US" sz="2400" dirty="0" err="1"/>
              <a:t>Presentasjon</a:t>
            </a:r>
            <a:r>
              <a:rPr lang="en-US" sz="2400" dirty="0"/>
              <a:t> av </a:t>
            </a:r>
            <a:r>
              <a:rPr lang="en-US" sz="2400" dirty="0" err="1"/>
              <a:t>søker</a:t>
            </a:r>
            <a:r>
              <a:rPr lang="en-US" sz="2400" dirty="0"/>
              <a:t>  </a:t>
            </a:r>
            <a:r>
              <a:rPr lang="en-US" sz="2400" i="1" dirty="0"/>
              <a:t>(</a:t>
            </a:r>
            <a:r>
              <a:rPr lang="en-US" sz="2400" i="1" dirty="0" err="1"/>
              <a:t>videoer</a:t>
            </a:r>
            <a:r>
              <a:rPr lang="en-US" sz="2400" i="1" dirty="0"/>
              <a:t> </a:t>
            </a:r>
            <a:r>
              <a:rPr lang="en-US" sz="2400" i="1" dirty="0" err="1"/>
              <a:t>krever</a:t>
            </a:r>
            <a:r>
              <a:rPr lang="en-US" sz="2400" i="1" dirty="0"/>
              <a:t> internet)</a:t>
            </a:r>
          </a:p>
          <a:p>
            <a:pPr marL="342900" indent="-228600">
              <a:lnSpc>
                <a:spcPct val="120000"/>
              </a:lnSpc>
              <a:spcAft>
                <a:spcPts val="600"/>
              </a:spcAft>
              <a:buFont typeface="Arial" panose="020B0604020202020204" pitchFamily="34" charset="0"/>
              <a:buChar char="•"/>
            </a:pPr>
            <a:r>
              <a:rPr lang="en-US" sz="2400" dirty="0" err="1"/>
              <a:t>Presentasjon</a:t>
            </a:r>
            <a:r>
              <a:rPr lang="en-US" sz="2400" dirty="0"/>
              <a:t> av </a:t>
            </a:r>
            <a:r>
              <a:rPr lang="en-US" sz="2400" dirty="0" err="1"/>
              <a:t>prosjekt</a:t>
            </a:r>
            <a:endParaRPr lang="en-US" sz="2400" dirty="0"/>
          </a:p>
          <a:p>
            <a:pPr marL="342900" indent="-228600">
              <a:lnSpc>
                <a:spcPct val="120000"/>
              </a:lnSpc>
              <a:spcAft>
                <a:spcPts val="600"/>
              </a:spcAft>
              <a:buFont typeface="Arial" panose="020B0604020202020204" pitchFamily="34" charset="0"/>
              <a:buChar char="•"/>
            </a:pPr>
            <a:r>
              <a:rPr lang="en-US" sz="2400" dirty="0" err="1"/>
              <a:t>Formål</a:t>
            </a:r>
            <a:r>
              <a:rPr lang="en-US" sz="2400" dirty="0"/>
              <a:t> og </a:t>
            </a:r>
            <a:r>
              <a:rPr lang="en-US" sz="2400" dirty="0" err="1"/>
              <a:t>begrunnelse</a:t>
            </a:r>
            <a:endParaRPr lang="en-US" sz="2400" dirty="0"/>
          </a:p>
          <a:p>
            <a:pPr marL="342900" indent="-228600">
              <a:lnSpc>
                <a:spcPct val="120000"/>
              </a:lnSpc>
              <a:spcAft>
                <a:spcPts val="600"/>
              </a:spcAft>
              <a:buFont typeface="Arial" panose="020B0604020202020204" pitchFamily="34" charset="0"/>
              <a:buChar char="•"/>
            </a:pPr>
            <a:r>
              <a:rPr lang="en-US" sz="2400" dirty="0" err="1"/>
              <a:t>Fasader</a:t>
            </a:r>
            <a:r>
              <a:rPr lang="en-US" sz="2400" dirty="0"/>
              <a:t> og </a:t>
            </a:r>
            <a:r>
              <a:rPr lang="en-US" sz="2400" dirty="0" err="1"/>
              <a:t>skisser</a:t>
            </a:r>
            <a:endParaRPr lang="en-US" sz="2400" dirty="0"/>
          </a:p>
          <a:p>
            <a:pPr marL="342900" indent="-228600">
              <a:lnSpc>
                <a:spcPct val="120000"/>
              </a:lnSpc>
              <a:spcAft>
                <a:spcPts val="600"/>
              </a:spcAft>
              <a:buFont typeface="Arial" panose="020B0604020202020204" pitchFamily="34" charset="0"/>
              <a:buChar char="•"/>
            </a:pPr>
            <a:r>
              <a:rPr lang="en-US" sz="2400" dirty="0" err="1"/>
              <a:t>Plassering</a:t>
            </a:r>
            <a:r>
              <a:rPr lang="en-US" sz="2400" dirty="0"/>
              <a:t> i </a:t>
            </a:r>
            <a:r>
              <a:rPr lang="en-US" sz="2400" dirty="0" err="1"/>
              <a:t>terreng</a:t>
            </a:r>
            <a:endParaRPr lang="en-US" sz="2400" dirty="0"/>
          </a:p>
          <a:p>
            <a:pPr marL="342900" indent="-228600">
              <a:lnSpc>
                <a:spcPct val="120000"/>
              </a:lnSpc>
              <a:spcAft>
                <a:spcPts val="600"/>
              </a:spcAft>
              <a:buFont typeface="Arial" panose="020B0604020202020204" pitchFamily="34" charset="0"/>
              <a:buChar char="•"/>
            </a:pPr>
            <a:r>
              <a:rPr lang="en-US" sz="2400" dirty="0" err="1"/>
              <a:t>Budsjett</a:t>
            </a:r>
            <a:r>
              <a:rPr lang="en-US" sz="2400" dirty="0"/>
              <a:t> </a:t>
            </a:r>
          </a:p>
          <a:p>
            <a:pPr marL="342900" indent="-228600">
              <a:lnSpc>
                <a:spcPct val="120000"/>
              </a:lnSpc>
              <a:spcAft>
                <a:spcPts val="600"/>
              </a:spcAft>
              <a:buFont typeface="Arial" panose="020B0604020202020204" pitchFamily="34" charset="0"/>
              <a:buChar char="•"/>
            </a:pPr>
            <a:r>
              <a:rPr lang="en-US" sz="2400" dirty="0" err="1"/>
              <a:t>Finansieringsplan</a:t>
            </a:r>
            <a:endParaRPr lang="en-US" sz="2400" dirty="0"/>
          </a:p>
          <a:p>
            <a:pPr marL="342900" indent="-228600">
              <a:lnSpc>
                <a:spcPct val="120000"/>
              </a:lnSpc>
              <a:spcAft>
                <a:spcPts val="600"/>
              </a:spcAft>
              <a:buFont typeface="Arial" panose="020B0604020202020204" pitchFamily="34" charset="0"/>
              <a:buChar char="•"/>
            </a:pPr>
            <a:r>
              <a:rPr lang="en-US" sz="2400" dirty="0" err="1"/>
              <a:t>Tidsplan</a:t>
            </a:r>
            <a:r>
              <a:rPr lang="en-US" sz="2400" dirty="0"/>
              <a:t> </a:t>
            </a:r>
            <a:r>
              <a:rPr lang="en-US" sz="2400" dirty="0" err="1"/>
              <a:t>bygging</a:t>
            </a:r>
            <a:endParaRPr lang="en-US" sz="2000" dirty="0"/>
          </a:p>
          <a:p>
            <a:pPr marL="342900" indent="-228600">
              <a:lnSpc>
                <a:spcPct val="90000"/>
              </a:lnSpc>
              <a:spcAft>
                <a:spcPts val="600"/>
              </a:spcAft>
              <a:buFont typeface="Arial" panose="020B0604020202020204" pitchFamily="34" charset="0"/>
              <a:buChar char="•"/>
            </a:pPr>
            <a:endParaRPr lang="en-US" sz="2000" dirty="0"/>
          </a:p>
        </p:txBody>
      </p:sp>
      <p:pic>
        <p:nvPicPr>
          <p:cNvPr id="20" name="Picture 19">
            <a:extLst>
              <a:ext uri="{FF2B5EF4-FFF2-40B4-BE49-F238E27FC236}">
                <a16:creationId xmlns:a16="http://schemas.microsoft.com/office/drawing/2014/main" id="{AC851ADB-EC91-4E30-BB81-5F90CB6D252C}"/>
              </a:ext>
            </a:extLst>
          </p:cNvPr>
          <p:cNvPicPr>
            <a:picLocks noChangeAspect="1"/>
          </p:cNvPicPr>
          <p:nvPr/>
        </p:nvPicPr>
        <p:blipFill>
          <a:blip r:embed="rId2"/>
          <a:stretch>
            <a:fillRect/>
          </a:stretch>
        </p:blipFill>
        <p:spPr>
          <a:xfrm>
            <a:off x="8909945" y="5728963"/>
            <a:ext cx="2733674" cy="1124342"/>
          </a:xfrm>
          <a:prstGeom prst="rect">
            <a:avLst/>
          </a:prstGeom>
          <a:solidFill>
            <a:schemeClr val="bg1">
              <a:alpha val="40000"/>
            </a:schemeClr>
          </a:solidFill>
        </p:spPr>
      </p:pic>
    </p:spTree>
    <p:extLst>
      <p:ext uri="{BB962C8B-B14F-4D97-AF65-F5344CB8AC3E}">
        <p14:creationId xmlns:p14="http://schemas.microsoft.com/office/powerpoint/2010/main" val="960468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CF3C-0EB8-4F6D-BC21-6989DF71149D}"/>
              </a:ext>
            </a:extLst>
          </p:cNvPr>
          <p:cNvSpPr>
            <a:spLocks noGrp="1"/>
          </p:cNvSpPr>
          <p:nvPr>
            <p:ph type="ctrTitle"/>
          </p:nvPr>
        </p:nvSpPr>
        <p:spPr>
          <a:xfrm>
            <a:off x="1212916" y="651024"/>
            <a:ext cx="9144000" cy="1026948"/>
          </a:xfrm>
        </p:spPr>
        <p:txBody>
          <a:bodyPr>
            <a:normAutofit fontScale="90000"/>
          </a:bodyPr>
          <a:lstStyle/>
          <a:p>
            <a:br>
              <a:rPr lang="nb-NO" dirty="0">
                <a:latin typeface="Aharoni" panose="02010803020104030203" pitchFamily="2" charset="-79"/>
                <a:cs typeface="Aharoni" panose="02010803020104030203" pitchFamily="2" charset="-79"/>
              </a:rPr>
            </a:br>
            <a:br>
              <a:rPr lang="nb-NO" dirty="0">
                <a:latin typeface="Aharoni" panose="02010803020104030203" pitchFamily="2" charset="-79"/>
                <a:cs typeface="Aharoni" panose="02010803020104030203" pitchFamily="2" charset="-79"/>
              </a:rPr>
            </a:br>
            <a:br>
              <a:rPr lang="nb-NO" dirty="0">
                <a:latin typeface="Aharoni" panose="02010803020104030203" pitchFamily="2" charset="-79"/>
                <a:cs typeface="Aharoni" panose="02010803020104030203" pitchFamily="2" charset="-79"/>
              </a:rPr>
            </a:br>
            <a:br>
              <a:rPr lang="nb-NO" dirty="0">
                <a:latin typeface="Aharoni" panose="02010803020104030203" pitchFamily="2" charset="-79"/>
                <a:cs typeface="Aharoni" panose="02010803020104030203" pitchFamily="2" charset="-79"/>
              </a:rPr>
            </a:br>
            <a:br>
              <a:rPr lang="nb-NO" dirty="0">
                <a:latin typeface="Aharoni" panose="02010803020104030203" pitchFamily="2" charset="-79"/>
                <a:cs typeface="Aharoni" panose="02010803020104030203" pitchFamily="2" charset="-79"/>
              </a:rPr>
            </a:br>
            <a:r>
              <a:rPr lang="nb-NO" dirty="0">
                <a:latin typeface="Arial Black" panose="020B0A04020102020204" pitchFamily="34" charset="0"/>
                <a:cs typeface="Aharoni" panose="02010803020104030203" pitchFamily="2" charset="-79"/>
              </a:rPr>
              <a:t>Beskrivelse av anlegg  </a:t>
            </a:r>
            <a:br>
              <a:rPr lang="nb-NO" dirty="0"/>
            </a:br>
            <a:endParaRPr lang="nb-NO" b="1" dirty="0"/>
          </a:p>
        </p:txBody>
      </p:sp>
      <p:sp>
        <p:nvSpPr>
          <p:cNvPr id="3" name="Subtitle 2">
            <a:extLst>
              <a:ext uri="{FF2B5EF4-FFF2-40B4-BE49-F238E27FC236}">
                <a16:creationId xmlns:a16="http://schemas.microsoft.com/office/drawing/2014/main" id="{08BA66BA-F9C5-4A21-B83F-659E893BE3D1}"/>
              </a:ext>
            </a:extLst>
          </p:cNvPr>
          <p:cNvSpPr>
            <a:spLocks noGrp="1"/>
          </p:cNvSpPr>
          <p:nvPr>
            <p:ph type="subTitle" idx="1"/>
          </p:nvPr>
        </p:nvSpPr>
        <p:spPr>
          <a:xfrm>
            <a:off x="509047" y="1084082"/>
            <a:ext cx="10360058" cy="5693789"/>
          </a:xfrm>
        </p:spPr>
        <p:txBody>
          <a:bodyPr>
            <a:normAutofit fontScale="55000" lnSpcReduction="20000"/>
          </a:bodyPr>
          <a:lstStyle/>
          <a:p>
            <a:pPr algn="l"/>
            <a:r>
              <a:rPr lang="nb-NO" b="1" dirty="0"/>
              <a:t>INNHOLD I BYGG: </a:t>
            </a:r>
          </a:p>
          <a:p>
            <a:pPr marL="342900" indent="-342900" algn="l">
              <a:buFont typeface="Arial" panose="020B0604020202020204" pitchFamily="34" charset="0"/>
              <a:buChar char="•"/>
            </a:pPr>
            <a:r>
              <a:rPr lang="nb-NO" dirty="0"/>
              <a:t>Ridebane, standard mål er 20x60 m ridebane. (22 m bredt, x 61,6 m lengde, bygg)</a:t>
            </a:r>
          </a:p>
          <a:p>
            <a:pPr marL="342900" indent="-342900" algn="l">
              <a:buFont typeface="Arial" panose="020B0604020202020204" pitchFamily="34" charset="0"/>
              <a:buChar char="•"/>
            </a:pPr>
            <a:r>
              <a:rPr lang="nb-NO" dirty="0"/>
              <a:t>Stall og </a:t>
            </a:r>
            <a:r>
              <a:rPr lang="nb-NO" dirty="0" err="1"/>
              <a:t>div.rom</a:t>
            </a:r>
            <a:r>
              <a:rPr lang="nb-NO" dirty="0"/>
              <a:t> (6,15 m bredde x 61,6 m lengde, langs </a:t>
            </a:r>
            <a:r>
              <a:rPr lang="nb-NO" dirty="0" err="1"/>
              <a:t>ridehallens</a:t>
            </a:r>
            <a:r>
              <a:rPr lang="nb-NO" dirty="0"/>
              <a:t> langside) </a:t>
            </a:r>
          </a:p>
          <a:p>
            <a:pPr algn="l"/>
            <a:endParaRPr lang="nb-NO" dirty="0"/>
          </a:p>
          <a:p>
            <a:pPr algn="l"/>
            <a:r>
              <a:rPr lang="nb-NO" dirty="0"/>
              <a:t>Tegnet inn 13 </a:t>
            </a:r>
            <a:r>
              <a:rPr lang="nb-NO" dirty="0" err="1"/>
              <a:t>oppstallingsplasser</a:t>
            </a:r>
            <a:r>
              <a:rPr lang="nb-NO" dirty="0"/>
              <a:t>, men 2 av boksene (3x6 m) kan benyttes til toalett, </a:t>
            </a:r>
            <a:r>
              <a:rPr lang="nb-NO" dirty="0" err="1"/>
              <a:t>salrom</a:t>
            </a:r>
            <a:r>
              <a:rPr lang="nb-NO" dirty="0"/>
              <a:t> , </a:t>
            </a:r>
            <a:r>
              <a:rPr lang="nb-NO" dirty="0" err="1"/>
              <a:t>div.rom</a:t>
            </a:r>
            <a:r>
              <a:rPr lang="nb-NO" dirty="0"/>
              <a:t>. </a:t>
            </a:r>
          </a:p>
          <a:p>
            <a:pPr algn="l"/>
            <a:r>
              <a:rPr lang="nb-NO" dirty="0"/>
              <a:t>Øvrig plass hvor innredning ikke er tegnet inn, vil ved senere tidspunkt kunne innredes til tribune og kantine/sosialt rom for aktivitet/kursrom. </a:t>
            </a:r>
          </a:p>
          <a:p>
            <a:pPr algn="l"/>
            <a:endParaRPr lang="nb-NO" b="1" dirty="0"/>
          </a:p>
          <a:p>
            <a:pPr algn="l"/>
            <a:r>
              <a:rPr lang="nb-NO" sz="2900" b="1" u="sng" dirty="0"/>
              <a:t>Ved dette nybygg, vil følgende behov dekkes: </a:t>
            </a:r>
          </a:p>
          <a:p>
            <a:pPr marL="457200" indent="-457200" algn="l">
              <a:buAutoNum type="arabicPeriod"/>
            </a:pPr>
            <a:r>
              <a:rPr lang="nb-NO" b="1" dirty="0"/>
              <a:t>Isolert </a:t>
            </a:r>
            <a:r>
              <a:rPr lang="nb-NO" dirty="0"/>
              <a:t>treningshall</a:t>
            </a:r>
          </a:p>
          <a:p>
            <a:pPr marL="457200" indent="-457200" algn="l">
              <a:buAutoNum type="arabicPeriod"/>
            </a:pPr>
            <a:r>
              <a:rPr lang="nb-NO" b="1" dirty="0"/>
              <a:t>Isolerte lydforhold </a:t>
            </a:r>
            <a:r>
              <a:rPr lang="nb-NO" dirty="0"/>
              <a:t>for rideskole-elever (våre yngste og mest uerfarne) mfl, i forbindelse med takras som er en utfordring vinterstid. (Hestene skvetter). </a:t>
            </a:r>
          </a:p>
          <a:p>
            <a:pPr marL="457200" indent="-457200" algn="l">
              <a:buAutoNum type="arabicPeriod"/>
            </a:pPr>
            <a:r>
              <a:rPr lang="nb-NO" b="1" dirty="0"/>
              <a:t>Fullbooket </a:t>
            </a:r>
            <a:r>
              <a:rPr lang="nb-NO" b="1" dirty="0" err="1"/>
              <a:t>ridehall</a:t>
            </a:r>
            <a:r>
              <a:rPr lang="nb-NO" b="1" dirty="0"/>
              <a:t> </a:t>
            </a:r>
            <a:r>
              <a:rPr lang="nb-NO" dirty="0"/>
              <a:t>i vinterhalvåret, rideskolen «legger beslag» på treningshall på hverdagene/ettermiddagene. </a:t>
            </a:r>
          </a:p>
          <a:p>
            <a:pPr marL="457200" indent="-457200" algn="l">
              <a:buAutoNum type="arabicPeriod"/>
            </a:pPr>
            <a:r>
              <a:rPr lang="nb-NO" b="1" dirty="0"/>
              <a:t>Venteliste på rideskolen</a:t>
            </a:r>
            <a:r>
              <a:rPr lang="nb-NO" dirty="0"/>
              <a:t>: Med mer </a:t>
            </a:r>
            <a:r>
              <a:rPr lang="nb-NO" dirty="0" err="1"/>
              <a:t>tilgjenlig</a:t>
            </a:r>
            <a:r>
              <a:rPr lang="nb-NO" dirty="0"/>
              <a:t> tid i </a:t>
            </a:r>
            <a:r>
              <a:rPr lang="nb-NO" dirty="0" err="1"/>
              <a:t>ridehall</a:t>
            </a:r>
            <a:r>
              <a:rPr lang="nb-NO" dirty="0"/>
              <a:t> for rideskolen, kan denne utvides og flere barn bli med. I dag er det ingen annonsering for rideskolen, den er full med ventelister. Rideskole er inntekt til klubben. </a:t>
            </a:r>
          </a:p>
          <a:p>
            <a:pPr marL="457200" indent="-457200" algn="l">
              <a:buAutoNum type="arabicPeriod"/>
            </a:pPr>
            <a:r>
              <a:rPr lang="nb-NO" b="1" dirty="0"/>
              <a:t>Venteliste for familier </a:t>
            </a:r>
            <a:r>
              <a:rPr lang="nb-NO" dirty="0"/>
              <a:t>som ønsker å kjøpe ponni / hest. Vi har i dag ikke </a:t>
            </a:r>
            <a:r>
              <a:rPr lang="nb-NO" dirty="0" err="1"/>
              <a:t>kapasistet</a:t>
            </a:r>
            <a:r>
              <a:rPr lang="nb-NO" dirty="0"/>
              <a:t> til flere hester på stallen. Konsekvens av dette er både at vi nå har nådd et tak på rekruttering til sporten, fordi det ikke er plass til flere, og rideskolen tar mange stallplasser. Dette virker også inn på elitesatsingen , der mange tilreisende fra andre kommuner trenger overnattingsplass for hester for å komme på kurs. Oppstalling er inntekt til klubben. Tilreisende er også inntekt til klubben i form av hall-leie. </a:t>
            </a:r>
          </a:p>
          <a:p>
            <a:pPr marL="457200" indent="-457200" algn="l">
              <a:buAutoNum type="arabicPeriod"/>
            </a:pPr>
            <a:r>
              <a:rPr lang="nb-NO" dirty="0"/>
              <a:t>Klubben har i dag ikke plass for </a:t>
            </a:r>
            <a:r>
              <a:rPr lang="nb-NO" b="1" dirty="0"/>
              <a:t>lagring</a:t>
            </a:r>
            <a:r>
              <a:rPr lang="nb-NO" dirty="0"/>
              <a:t> av høy, fordi dette må lagres tørt, innendørs. Det fores derfor med plastemballert </a:t>
            </a:r>
            <a:r>
              <a:rPr lang="nb-NO" dirty="0" err="1"/>
              <a:t>ensilage</a:t>
            </a:r>
            <a:r>
              <a:rPr lang="nb-NO" dirty="0"/>
              <a:t>.  Det er for øvrig liten plass til utstyr. Ved ny stall kan enkelte av hestene flytte til ny stall og gi mulighet til </a:t>
            </a:r>
            <a:r>
              <a:rPr lang="nb-NO" dirty="0" err="1"/>
              <a:t>disp</a:t>
            </a:r>
            <a:r>
              <a:rPr lang="nb-NO" dirty="0"/>
              <a:t> rom i dagens lokaler. </a:t>
            </a:r>
          </a:p>
          <a:p>
            <a:pPr marL="457200" indent="-457200" algn="l">
              <a:buAutoNum type="arabicPeriod"/>
            </a:pPr>
            <a:r>
              <a:rPr lang="nb-NO" u="sng" dirty="0"/>
              <a:t>Ideelt </a:t>
            </a:r>
            <a:r>
              <a:rPr lang="nb-NO" dirty="0"/>
              <a:t>skulle vi hatt tribune og aktivitetsrom/kantine. Husk per i dag er det 72 elever /familier tilknyttet stedet bare via Rideskolen, som etter korona-perioden ville ha god nytte av møteplass/kursrom. Kantine/kiosk kan også gi inntekt til klubben. I tillegg har vi alt det andre, bredde, para, elite, mulighet for å vise frem det vi faktisk er: «</a:t>
            </a:r>
            <a:r>
              <a:rPr lang="nb-NO" b="1" dirty="0"/>
              <a:t>Midt Norges kraftsenter for ridning og dressur».</a:t>
            </a:r>
            <a:r>
              <a:rPr lang="nb-NO" dirty="0"/>
              <a:t> Ved denne modellen er det lite plass til dette på grunn av prosjektets kostnad, men vi holder mulighetene åpne dersom sponsortilgangen er god det neste året. </a:t>
            </a:r>
          </a:p>
        </p:txBody>
      </p:sp>
    </p:spTree>
    <p:extLst>
      <p:ext uri="{BB962C8B-B14F-4D97-AF65-F5344CB8AC3E}">
        <p14:creationId xmlns:p14="http://schemas.microsoft.com/office/powerpoint/2010/main" val="1801693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PLASSERING AV NYBYGG</a:t>
            </a:r>
          </a:p>
        </p:txBody>
      </p:sp>
      <p:sp>
        <p:nvSpPr>
          <p:cNvPr id="3" name="TextBox 2">
            <a:extLst>
              <a:ext uri="{FF2B5EF4-FFF2-40B4-BE49-F238E27FC236}">
                <a16:creationId xmlns:a16="http://schemas.microsoft.com/office/drawing/2014/main" id="{CDB83FAA-E0DF-4853-BA83-8207DED0DBB3}"/>
              </a:ext>
            </a:extLst>
          </p:cNvPr>
          <p:cNvSpPr txBox="1"/>
          <p:nvPr/>
        </p:nvSpPr>
        <p:spPr>
          <a:xfrm>
            <a:off x="373690" y="2612599"/>
            <a:ext cx="7545192"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a:t>Kart </a:t>
            </a:r>
            <a:r>
              <a:rPr lang="en-US" sz="2000" dirty="0" err="1"/>
              <a:t>oversikt</a:t>
            </a:r>
            <a:r>
              <a:rPr lang="en-US" sz="2000" dirty="0"/>
              <a:t> </a:t>
            </a:r>
            <a:r>
              <a:rPr lang="en-US" sz="2000" dirty="0" err="1"/>
              <a:t>som</a:t>
            </a:r>
            <a:r>
              <a:rPr lang="en-US" sz="2000" dirty="0"/>
              <a:t> </a:t>
            </a:r>
            <a:r>
              <a:rPr lang="en-US" sz="2000" dirty="0" err="1"/>
              <a:t>viser</a:t>
            </a:r>
            <a:r>
              <a:rPr lang="en-US" sz="2000" dirty="0"/>
              <a:t> </a:t>
            </a:r>
            <a:r>
              <a:rPr lang="en-US" sz="2000" dirty="0" err="1"/>
              <a:t>klubbens</a:t>
            </a:r>
            <a:r>
              <a:rPr lang="en-US" sz="2000" dirty="0"/>
              <a:t> </a:t>
            </a:r>
            <a:r>
              <a:rPr lang="en-US" sz="2000" dirty="0" err="1"/>
              <a:t>områder</a:t>
            </a:r>
            <a:r>
              <a:rPr lang="en-US" sz="2000" dirty="0"/>
              <a:t> i Oppdal.</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a:t>Kart</a:t>
            </a:r>
            <a:r>
              <a:rPr lang="en-US" sz="2000" dirty="0"/>
              <a:t> </a:t>
            </a:r>
            <a:r>
              <a:rPr lang="en-US" sz="2000" dirty="0" err="1"/>
              <a:t>som</a:t>
            </a:r>
            <a:r>
              <a:rPr lang="en-US" sz="2000" dirty="0"/>
              <a:t> </a:t>
            </a:r>
            <a:r>
              <a:rPr lang="en-US" sz="2000" dirty="0" err="1"/>
              <a:t>gir</a:t>
            </a:r>
            <a:r>
              <a:rPr lang="en-US" sz="2000" dirty="0"/>
              <a:t> </a:t>
            </a:r>
            <a:r>
              <a:rPr lang="en-US" sz="2000" dirty="0" err="1"/>
              <a:t>opplysninger</a:t>
            </a:r>
            <a:r>
              <a:rPr lang="en-US" sz="2000" dirty="0"/>
              <a:t> om </a:t>
            </a:r>
            <a:r>
              <a:rPr lang="en-US" sz="2000" dirty="0" err="1"/>
              <a:t>tomt</a:t>
            </a:r>
            <a:r>
              <a:rPr lang="en-US" sz="2000" dirty="0"/>
              <a:t> </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a:t>Kart</a:t>
            </a:r>
            <a:r>
              <a:rPr lang="en-US" sz="2000" dirty="0"/>
              <a:t> </a:t>
            </a:r>
            <a:r>
              <a:rPr lang="en-US" sz="2000" dirty="0" err="1"/>
              <a:t>som</a:t>
            </a:r>
            <a:r>
              <a:rPr lang="en-US" sz="2000" dirty="0"/>
              <a:t> </a:t>
            </a:r>
            <a:r>
              <a:rPr lang="en-US" sz="2000" dirty="0" err="1"/>
              <a:t>viser</a:t>
            </a:r>
            <a:r>
              <a:rPr lang="en-US" sz="2000" dirty="0"/>
              <a:t> </a:t>
            </a:r>
            <a:r>
              <a:rPr lang="en-US" sz="2000" dirty="0" err="1"/>
              <a:t>plassering</a:t>
            </a:r>
            <a:r>
              <a:rPr lang="en-US" sz="2000" dirty="0"/>
              <a:t> av </a:t>
            </a:r>
            <a:r>
              <a:rPr lang="en-US" sz="2000" dirty="0" err="1"/>
              <a:t>dagens</a:t>
            </a:r>
            <a:r>
              <a:rPr lang="en-US" sz="2000" dirty="0"/>
              <a:t> </a:t>
            </a:r>
            <a:r>
              <a:rPr lang="en-US" sz="2000" dirty="0" err="1"/>
              <a:t>bygninger</a:t>
            </a:r>
            <a:r>
              <a:rPr lang="en-US" sz="2000" dirty="0"/>
              <a:t> og </a:t>
            </a:r>
            <a:r>
              <a:rPr lang="en-US" sz="2000" dirty="0" err="1"/>
              <a:t>nybygg</a:t>
            </a:r>
            <a:endParaRPr lang="en-US" sz="2000"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p:txBody>
      </p:sp>
      <p:pic>
        <p:nvPicPr>
          <p:cNvPr id="9" name="Picture 8">
            <a:extLst>
              <a:ext uri="{FF2B5EF4-FFF2-40B4-BE49-F238E27FC236}">
                <a16:creationId xmlns:a16="http://schemas.microsoft.com/office/drawing/2014/main" id="{62DB6FC5-17BB-4EB3-9353-7ACB9CAF3DBB}"/>
              </a:ext>
            </a:extLst>
          </p:cNvPr>
          <p:cNvPicPr>
            <a:picLocks noChangeAspect="1"/>
          </p:cNvPicPr>
          <p:nvPr/>
        </p:nvPicPr>
        <p:blipFill>
          <a:blip r:embed="rId2"/>
          <a:stretch>
            <a:fillRect/>
          </a:stretch>
        </p:blipFill>
        <p:spPr>
          <a:xfrm>
            <a:off x="9455277" y="5733658"/>
            <a:ext cx="2733674" cy="1124342"/>
          </a:xfrm>
          <a:prstGeom prst="rect">
            <a:avLst/>
          </a:prstGeom>
        </p:spPr>
      </p:pic>
    </p:spTree>
    <p:extLst>
      <p:ext uri="{BB962C8B-B14F-4D97-AF65-F5344CB8AC3E}">
        <p14:creationId xmlns:p14="http://schemas.microsoft.com/office/powerpoint/2010/main" val="1029937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FB3B1-9098-42A4-B986-95886EC036AD}"/>
              </a:ext>
            </a:extLst>
          </p:cNvPr>
          <p:cNvPicPr>
            <a:picLocks noChangeAspect="1"/>
          </p:cNvPicPr>
          <p:nvPr/>
        </p:nvPicPr>
        <p:blipFill rotWithShape="1">
          <a:blip r:embed="rId2"/>
          <a:srcRect t="1733" b="13040"/>
          <a:stretch/>
        </p:blipFill>
        <p:spPr>
          <a:xfrm>
            <a:off x="20" y="10"/>
            <a:ext cx="12191980" cy="6857990"/>
          </a:xfrm>
          <a:prstGeom prst="rect">
            <a:avLst/>
          </a:prstGeom>
        </p:spPr>
      </p:pic>
      <p:sp>
        <p:nvSpPr>
          <p:cNvPr id="2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8A94C45-0253-4AEB-B0E7-EF4C371863AE}"/>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t>Prestbakkan</a:t>
            </a:r>
            <a:r>
              <a:rPr lang="en-US" sz="4000" dirty="0"/>
              <a:t> 35</a:t>
            </a:r>
            <a:br>
              <a:rPr lang="en-US" sz="4000" dirty="0"/>
            </a:br>
            <a:r>
              <a:rPr lang="en-US" sz="4000" dirty="0"/>
              <a:t>7340 OPPDAL</a:t>
            </a:r>
          </a:p>
        </p:txBody>
      </p:sp>
      <p:cxnSp>
        <p:nvCxnSpPr>
          <p:cNvPr id="31" name="Straight Connector 3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131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24DC9-7E06-4AF3-8497-B8BB25E661EC}"/>
              </a:ext>
            </a:extLst>
          </p:cNvPr>
          <p:cNvPicPr>
            <a:picLocks noChangeAspect="1"/>
          </p:cNvPicPr>
          <p:nvPr/>
        </p:nvPicPr>
        <p:blipFill>
          <a:blip r:embed="rId2"/>
          <a:stretch>
            <a:fillRect/>
          </a:stretch>
        </p:blipFill>
        <p:spPr>
          <a:xfrm>
            <a:off x="139557" y="0"/>
            <a:ext cx="11912885" cy="6858000"/>
          </a:xfrm>
          <a:prstGeom prst="rect">
            <a:avLst/>
          </a:prstGeom>
        </p:spPr>
      </p:pic>
    </p:spTree>
    <p:extLst>
      <p:ext uri="{BB962C8B-B14F-4D97-AF65-F5344CB8AC3E}">
        <p14:creationId xmlns:p14="http://schemas.microsoft.com/office/powerpoint/2010/main" val="1311786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70C6-2452-41C6-B4BD-6B2AEF46EBDF}"/>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dirty="0" err="1"/>
              <a:t>Plassering</a:t>
            </a:r>
            <a:r>
              <a:rPr lang="en-US" sz="5200" dirty="0"/>
              <a:t> </a:t>
            </a:r>
            <a:r>
              <a:rPr lang="en-US" sz="5200" dirty="0" err="1"/>
              <a:t>isolert</a:t>
            </a:r>
            <a:r>
              <a:rPr lang="en-US" sz="5200" dirty="0"/>
              <a:t> </a:t>
            </a:r>
            <a:r>
              <a:rPr lang="en-US" sz="5200" dirty="0" err="1"/>
              <a:t>ridehall</a:t>
            </a:r>
            <a:r>
              <a:rPr lang="en-US" sz="5200" dirty="0"/>
              <a:t>/</a:t>
            </a:r>
            <a:r>
              <a:rPr lang="en-US" sz="5200" dirty="0" err="1"/>
              <a:t>brukshall</a:t>
            </a:r>
            <a:r>
              <a:rPr lang="en-US" sz="5200" dirty="0"/>
              <a:t> med </a:t>
            </a:r>
            <a:r>
              <a:rPr lang="en-US" sz="5200" dirty="0" err="1"/>
              <a:t>oppstalling</a:t>
            </a:r>
            <a:endParaRPr lang="en-US" sz="5200" b="1" dirty="0"/>
          </a:p>
        </p:txBody>
      </p:sp>
      <p:pic>
        <p:nvPicPr>
          <p:cNvPr id="3" name="Picture 2">
            <a:extLst>
              <a:ext uri="{FF2B5EF4-FFF2-40B4-BE49-F238E27FC236}">
                <a16:creationId xmlns:a16="http://schemas.microsoft.com/office/drawing/2014/main" id="{575F511E-E98B-4735-AF94-FFCF78821F52}"/>
              </a:ext>
            </a:extLst>
          </p:cNvPr>
          <p:cNvPicPr>
            <a:picLocks noChangeAspect="1"/>
          </p:cNvPicPr>
          <p:nvPr/>
        </p:nvPicPr>
        <p:blipFill rotWithShape="1">
          <a:blip r:embed="rId2"/>
          <a:srcRect t="3147" r="-1" b="14784"/>
          <a:stretch/>
        </p:blipFill>
        <p:spPr>
          <a:xfrm>
            <a:off x="0" y="10"/>
            <a:ext cx="4992985" cy="6857990"/>
          </a:xfrm>
          <a:prstGeom prst="rect">
            <a:avLst/>
          </a:prstGeom>
        </p:spPr>
      </p:pic>
      <p:sp>
        <p:nvSpPr>
          <p:cNvPr id="40" name="Rectangle 39">
            <a:extLst>
              <a:ext uri="{FF2B5EF4-FFF2-40B4-BE49-F238E27FC236}">
                <a16:creationId xmlns:a16="http://schemas.microsoft.com/office/drawing/2014/main" id="{15785010-3566-46C1-85BE-FE513332E4DB}"/>
              </a:ext>
            </a:extLst>
          </p:cNvPr>
          <p:cNvSpPr/>
          <p:nvPr/>
        </p:nvSpPr>
        <p:spPr>
          <a:xfrm rot="4185834">
            <a:off x="3145456" y="3764438"/>
            <a:ext cx="654367" cy="17088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F9B8117E-512D-40AB-B92E-EAAA61E05B62}"/>
              </a:ext>
            </a:extLst>
          </p:cNvPr>
          <p:cNvSpPr txBox="1"/>
          <p:nvPr/>
        </p:nvSpPr>
        <p:spPr>
          <a:xfrm>
            <a:off x="5123080" y="4186422"/>
            <a:ext cx="5912529" cy="2585323"/>
          </a:xfrm>
          <a:prstGeom prst="rect">
            <a:avLst/>
          </a:prstGeom>
          <a:noFill/>
        </p:spPr>
        <p:txBody>
          <a:bodyPr wrap="square" rtlCol="0">
            <a:spAutoFit/>
          </a:bodyPr>
          <a:lstStyle/>
          <a:p>
            <a:pPr marL="285750" indent="-285750">
              <a:buFont typeface="Arial" panose="020B0604020202020204" pitchFamily="34" charset="0"/>
              <a:buChar char="•"/>
            </a:pPr>
            <a:r>
              <a:rPr lang="nb-NO" i="1" dirty="0"/>
              <a:t>Dagens bygninger er inntegnet i mørkegrønt område</a:t>
            </a:r>
          </a:p>
          <a:p>
            <a:pPr marL="285750" indent="-285750">
              <a:buFont typeface="Arial" panose="020B0604020202020204" pitchFamily="34" charset="0"/>
              <a:buChar char="•"/>
            </a:pPr>
            <a:endParaRPr lang="nb-NO" i="1" dirty="0"/>
          </a:p>
          <a:p>
            <a:pPr marL="285750" indent="-285750">
              <a:buFont typeface="Arial" panose="020B0604020202020204" pitchFamily="34" charset="0"/>
              <a:buChar char="•"/>
            </a:pPr>
            <a:r>
              <a:rPr lang="nb-NO" i="1" dirty="0"/>
              <a:t>Målene på nybygg er omtrentlige, vist i rødt, og er lagt langs ridebane i ubearbeidet område: Deler av opparbeidet areal kan fungere som parkering til nybygget, ved å flytte gjerde (sørsiden av mørkegrønt område).  </a:t>
            </a:r>
          </a:p>
          <a:p>
            <a:pPr marL="285750" indent="-285750">
              <a:buFont typeface="Arial" panose="020B0604020202020204" pitchFamily="34" charset="0"/>
              <a:buChar char="•"/>
            </a:pPr>
            <a:endParaRPr lang="nb-NO" i="1" dirty="0"/>
          </a:p>
          <a:p>
            <a:pPr marL="285750" indent="-285750">
              <a:buFont typeface="Arial" panose="020B0604020202020204" pitchFamily="34" charset="0"/>
              <a:buChar char="•"/>
            </a:pPr>
            <a:r>
              <a:rPr lang="nb-NO" i="1" dirty="0"/>
              <a:t>Vernet område rundt vassdrag er vist med skravering på lite bilde. Vernet område unngås. </a:t>
            </a:r>
          </a:p>
        </p:txBody>
      </p:sp>
      <p:sp>
        <p:nvSpPr>
          <p:cNvPr id="4" name="Rectangle 3">
            <a:extLst>
              <a:ext uri="{FF2B5EF4-FFF2-40B4-BE49-F238E27FC236}">
                <a16:creationId xmlns:a16="http://schemas.microsoft.com/office/drawing/2014/main" id="{38C0E58C-851A-4F66-BE4A-E718562E397B}"/>
              </a:ext>
            </a:extLst>
          </p:cNvPr>
          <p:cNvSpPr/>
          <p:nvPr/>
        </p:nvSpPr>
        <p:spPr>
          <a:xfrm rot="4278915">
            <a:off x="3056112" y="3744181"/>
            <a:ext cx="667858" cy="2826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Bilde 3">
            <a:extLst>
              <a:ext uri="{FF2B5EF4-FFF2-40B4-BE49-F238E27FC236}">
                <a16:creationId xmlns:a16="http://schemas.microsoft.com/office/drawing/2014/main" id="{17F67F16-BF09-47CA-A039-7D18EE5D7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0" y="3272448"/>
            <a:ext cx="2318378" cy="3549682"/>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2B7CD9-8365-473B-8439-9693E97A276B}"/>
              </a:ext>
            </a:extLst>
          </p:cNvPr>
          <p:cNvSpPr txBox="1"/>
          <p:nvPr/>
        </p:nvSpPr>
        <p:spPr>
          <a:xfrm>
            <a:off x="107023" y="6229604"/>
            <a:ext cx="2211912" cy="646331"/>
          </a:xfrm>
          <a:prstGeom prst="rect">
            <a:avLst/>
          </a:prstGeom>
          <a:noFill/>
        </p:spPr>
        <p:txBody>
          <a:bodyPr wrap="square" rtlCol="0">
            <a:spAutoFit/>
          </a:bodyPr>
          <a:lstStyle/>
          <a:p>
            <a:r>
              <a:rPr lang="nb-NO" i="1" dirty="0"/>
              <a:t>Tomt med skravert vernet område</a:t>
            </a:r>
          </a:p>
        </p:txBody>
      </p:sp>
    </p:spTree>
    <p:extLst>
      <p:ext uri="{BB962C8B-B14F-4D97-AF65-F5344CB8AC3E}">
        <p14:creationId xmlns:p14="http://schemas.microsoft.com/office/powerpoint/2010/main" val="376085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BUDSJETT, FINANSIERINGSPLAN, DRIFT</a:t>
            </a:r>
          </a:p>
        </p:txBody>
      </p:sp>
      <p:sp>
        <p:nvSpPr>
          <p:cNvPr id="3" name="TextBox 2">
            <a:extLst>
              <a:ext uri="{FF2B5EF4-FFF2-40B4-BE49-F238E27FC236}">
                <a16:creationId xmlns:a16="http://schemas.microsoft.com/office/drawing/2014/main" id="{CDB83FAA-E0DF-4853-BA83-8207DED0DBB3}"/>
              </a:ext>
            </a:extLst>
          </p:cNvPr>
          <p:cNvSpPr txBox="1"/>
          <p:nvPr/>
        </p:nvSpPr>
        <p:spPr>
          <a:xfrm>
            <a:off x="355473" y="2635644"/>
            <a:ext cx="6531102"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marL="571500" indent="-457200">
              <a:lnSpc>
                <a:spcPct val="90000"/>
              </a:lnSpc>
              <a:spcAft>
                <a:spcPts val="600"/>
              </a:spcAft>
              <a:buFont typeface="+mj-lt"/>
              <a:buAutoNum type="arabicPeriod"/>
            </a:pPr>
            <a:r>
              <a:rPr lang="en-US" sz="2000" b="1" dirty="0" err="1"/>
              <a:t>Budsjett</a:t>
            </a:r>
            <a:r>
              <a:rPr lang="en-US" sz="2000" b="1" dirty="0"/>
              <a:t> (</a:t>
            </a:r>
            <a:r>
              <a:rPr lang="en-US" sz="2000" b="1" dirty="0" err="1"/>
              <a:t>detaljer</a:t>
            </a:r>
            <a:r>
              <a:rPr lang="en-US" sz="2000" b="1" dirty="0"/>
              <a:t> og </a:t>
            </a:r>
            <a:r>
              <a:rPr lang="en-US" sz="2000" b="1" dirty="0" err="1"/>
              <a:t>tilbud</a:t>
            </a:r>
            <a:r>
              <a:rPr lang="en-US" sz="2000" b="1" dirty="0"/>
              <a:t> </a:t>
            </a:r>
            <a:r>
              <a:rPr lang="en-US" sz="2000" b="1" dirty="0" err="1"/>
              <a:t>fra</a:t>
            </a:r>
            <a:r>
              <a:rPr lang="en-US" sz="2000" b="1" dirty="0"/>
              <a:t> </a:t>
            </a:r>
            <a:r>
              <a:rPr lang="en-US" sz="2000" b="1" dirty="0" err="1"/>
              <a:t>leverandører</a:t>
            </a:r>
            <a:r>
              <a:rPr lang="en-US" sz="2000" b="1" dirty="0"/>
              <a:t> i </a:t>
            </a:r>
            <a:r>
              <a:rPr lang="en-US" sz="2000" b="1" dirty="0" err="1"/>
              <a:t>vedlegg</a:t>
            </a:r>
            <a:r>
              <a:rPr lang="en-US" sz="2000" b="1" dirty="0"/>
              <a:t>)</a:t>
            </a:r>
            <a:r>
              <a:rPr lang="en-US" sz="2000" dirty="0"/>
              <a:t>.</a:t>
            </a:r>
          </a:p>
          <a:p>
            <a:pPr marL="571500" indent="-457200">
              <a:lnSpc>
                <a:spcPct val="90000"/>
              </a:lnSpc>
              <a:spcAft>
                <a:spcPts val="600"/>
              </a:spcAft>
              <a:buFont typeface="+mj-lt"/>
              <a:buAutoNum type="arabicPeriod"/>
            </a:pPr>
            <a:r>
              <a:rPr lang="en-US" sz="2000" b="1" dirty="0" err="1"/>
              <a:t>Finansieringsplan</a:t>
            </a:r>
            <a:endParaRPr lang="en-US" sz="2000" b="1" dirty="0"/>
          </a:p>
          <a:p>
            <a:pPr marL="571500" indent="-457200">
              <a:lnSpc>
                <a:spcPct val="90000"/>
              </a:lnSpc>
              <a:spcAft>
                <a:spcPts val="600"/>
              </a:spcAft>
              <a:buFont typeface="+mj-lt"/>
              <a:buAutoNum type="arabicPeriod"/>
            </a:pPr>
            <a:r>
              <a:rPr lang="en-US" sz="2000" b="1" dirty="0" err="1"/>
              <a:t>Driftsbudsjett</a:t>
            </a:r>
            <a:r>
              <a:rPr lang="en-US" sz="2000" b="1" dirty="0"/>
              <a:t> </a:t>
            </a:r>
          </a:p>
          <a:p>
            <a:pPr marL="571500" indent="-457200">
              <a:lnSpc>
                <a:spcPct val="90000"/>
              </a:lnSpc>
              <a:spcAft>
                <a:spcPts val="600"/>
              </a:spcAft>
              <a:buFont typeface="+mj-lt"/>
              <a:buAutoNum type="arabicPeriod"/>
            </a:pPr>
            <a:r>
              <a:rPr lang="en-US" sz="2000" b="1" dirty="0" err="1"/>
              <a:t>Bekreftelse</a:t>
            </a:r>
            <a:r>
              <a:rPr lang="en-US" sz="2000" b="1" dirty="0"/>
              <a:t> </a:t>
            </a:r>
            <a:r>
              <a:rPr lang="en-US" sz="2000" b="1" dirty="0" err="1"/>
              <a:t>fra</a:t>
            </a:r>
            <a:r>
              <a:rPr lang="en-US" sz="2000" b="1" dirty="0"/>
              <a:t> </a:t>
            </a:r>
            <a:r>
              <a:rPr lang="en-US" sz="2000" b="1" dirty="0" err="1"/>
              <a:t>sponsorer</a:t>
            </a:r>
            <a:r>
              <a:rPr lang="en-US" sz="2000" b="1" dirty="0"/>
              <a:t> </a:t>
            </a:r>
            <a:r>
              <a:rPr lang="en-US" sz="2000" b="1" dirty="0" err="1"/>
              <a:t>p.t.</a:t>
            </a:r>
            <a:r>
              <a:rPr lang="en-US" sz="2000" b="1" dirty="0"/>
              <a:t> NOK 140.000. </a:t>
            </a:r>
          </a:p>
          <a:p>
            <a:pPr marL="571500" lvl="1">
              <a:lnSpc>
                <a:spcPct val="90000"/>
              </a:lnSpc>
              <a:spcAft>
                <a:spcPts val="600"/>
              </a:spcAft>
            </a:pPr>
            <a:endParaRPr lang="en-US" sz="2000" b="1" dirty="0"/>
          </a:p>
          <a:p>
            <a:pPr marL="571500" lvl="1">
              <a:lnSpc>
                <a:spcPct val="90000"/>
              </a:lnSpc>
              <a:spcAft>
                <a:spcPts val="600"/>
              </a:spcAft>
            </a:pPr>
            <a:endParaRPr lang="en-US" sz="2000" b="1"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2937B113-5F5E-4490-8FAA-57EDC4C0B622}"/>
              </a:ext>
            </a:extLst>
          </p:cNvPr>
          <p:cNvPicPr>
            <a:picLocks noChangeAspect="1"/>
          </p:cNvPicPr>
          <p:nvPr/>
        </p:nvPicPr>
        <p:blipFill>
          <a:blip r:embed="rId2"/>
          <a:stretch>
            <a:fillRect/>
          </a:stretch>
        </p:blipFill>
        <p:spPr>
          <a:xfrm>
            <a:off x="9455277" y="5733658"/>
            <a:ext cx="2733674" cy="1124342"/>
          </a:xfrm>
          <a:prstGeom prst="rect">
            <a:avLst/>
          </a:prstGeom>
        </p:spPr>
      </p:pic>
    </p:spTree>
    <p:extLst>
      <p:ext uri="{BB962C8B-B14F-4D97-AF65-F5344CB8AC3E}">
        <p14:creationId xmlns:p14="http://schemas.microsoft.com/office/powerpoint/2010/main" val="122131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678C7-2529-41FA-B475-7AACA1D3EDC8}"/>
              </a:ext>
            </a:extLst>
          </p:cNvPr>
          <p:cNvSpPr>
            <a:spLocks noGrp="1"/>
          </p:cNvSpPr>
          <p:nvPr>
            <p:ph type="title"/>
          </p:nvPr>
        </p:nvSpPr>
        <p:spPr>
          <a:xfrm>
            <a:off x="838200" y="365125"/>
            <a:ext cx="10515600" cy="1325563"/>
          </a:xfrm>
        </p:spPr>
        <p:txBody>
          <a:bodyPr>
            <a:normAutofit/>
          </a:bodyPr>
          <a:lstStyle/>
          <a:p>
            <a:r>
              <a:rPr lang="nb-NO" dirty="0"/>
              <a:t>BUDSJETT</a:t>
            </a:r>
          </a:p>
        </p:txBody>
      </p:sp>
      <p:sp>
        <p:nvSpPr>
          <p:cNvPr id="11"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3F84031-7BB5-43A4-9AC8-692AAAA96B25}"/>
              </a:ext>
            </a:extLst>
          </p:cNvPr>
          <p:cNvPicPr>
            <a:picLocks noChangeAspect="1"/>
          </p:cNvPicPr>
          <p:nvPr/>
        </p:nvPicPr>
        <p:blipFill>
          <a:blip r:embed="rId2"/>
          <a:stretch>
            <a:fillRect/>
          </a:stretch>
        </p:blipFill>
        <p:spPr>
          <a:xfrm>
            <a:off x="1575411" y="2160617"/>
            <a:ext cx="9306155" cy="3698817"/>
          </a:xfrm>
          <a:prstGeom prst="rect">
            <a:avLst/>
          </a:prstGeom>
        </p:spPr>
      </p:pic>
    </p:spTree>
    <p:extLst>
      <p:ext uri="{BB962C8B-B14F-4D97-AF65-F5344CB8AC3E}">
        <p14:creationId xmlns:p14="http://schemas.microsoft.com/office/powerpoint/2010/main" val="542716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678C7-2529-41FA-B475-7AACA1D3EDC8}"/>
              </a:ext>
            </a:extLst>
          </p:cNvPr>
          <p:cNvSpPr>
            <a:spLocks noGrp="1"/>
          </p:cNvSpPr>
          <p:nvPr>
            <p:ph type="title"/>
          </p:nvPr>
        </p:nvSpPr>
        <p:spPr>
          <a:xfrm>
            <a:off x="838200" y="365125"/>
            <a:ext cx="10515600" cy="1325563"/>
          </a:xfrm>
        </p:spPr>
        <p:txBody>
          <a:bodyPr>
            <a:normAutofit/>
          </a:bodyPr>
          <a:lstStyle/>
          <a:p>
            <a:r>
              <a:rPr lang="nb-NO" dirty="0"/>
              <a:t>FINANSIERINGSPLAN</a:t>
            </a:r>
          </a:p>
        </p:txBody>
      </p:sp>
      <p:sp>
        <p:nvSpPr>
          <p:cNvPr id="10"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7C34F1-9BFB-4FB3-9893-E8A0E4E04596}"/>
              </a:ext>
            </a:extLst>
          </p:cNvPr>
          <p:cNvPicPr>
            <a:picLocks noChangeAspect="1"/>
          </p:cNvPicPr>
          <p:nvPr/>
        </p:nvPicPr>
        <p:blipFill>
          <a:blip r:embed="rId2"/>
          <a:stretch>
            <a:fillRect/>
          </a:stretch>
        </p:blipFill>
        <p:spPr>
          <a:xfrm>
            <a:off x="2400300" y="2209801"/>
            <a:ext cx="7391400" cy="3981450"/>
          </a:xfrm>
          <a:prstGeom prst="rect">
            <a:avLst/>
          </a:prstGeom>
        </p:spPr>
      </p:pic>
    </p:spTree>
    <p:extLst>
      <p:ext uri="{BB962C8B-B14F-4D97-AF65-F5344CB8AC3E}">
        <p14:creationId xmlns:p14="http://schemas.microsoft.com/office/powerpoint/2010/main" val="2532401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678C7-2529-41FA-B475-7AACA1D3EDC8}"/>
              </a:ext>
            </a:extLst>
          </p:cNvPr>
          <p:cNvSpPr>
            <a:spLocks noGrp="1"/>
          </p:cNvSpPr>
          <p:nvPr>
            <p:ph type="title"/>
          </p:nvPr>
        </p:nvSpPr>
        <p:spPr>
          <a:xfrm>
            <a:off x="838200" y="365125"/>
            <a:ext cx="10515600" cy="1325563"/>
          </a:xfrm>
        </p:spPr>
        <p:txBody>
          <a:bodyPr>
            <a:normAutofit/>
          </a:bodyPr>
          <a:lstStyle/>
          <a:p>
            <a:r>
              <a:rPr lang="nb-NO" dirty="0"/>
              <a:t>DRIFTSBUDSJETT: ENDRINGER PGA NYBYGG, første 5 år </a:t>
            </a:r>
          </a:p>
        </p:txBody>
      </p:sp>
      <p:sp>
        <p:nvSpPr>
          <p:cNvPr id="11"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02C0E0-5B8E-4961-A27E-5D3E1566D1F5}"/>
              </a:ext>
            </a:extLst>
          </p:cNvPr>
          <p:cNvSpPr txBox="1"/>
          <p:nvPr/>
        </p:nvSpPr>
        <p:spPr>
          <a:xfrm>
            <a:off x="9620836" y="3785732"/>
            <a:ext cx="754145" cy="369332"/>
          </a:xfrm>
          <a:prstGeom prst="rect">
            <a:avLst/>
          </a:prstGeom>
          <a:noFill/>
        </p:spPr>
        <p:txBody>
          <a:bodyPr wrap="square" rtlCol="0">
            <a:spAutoFit/>
          </a:bodyPr>
          <a:lstStyle/>
          <a:p>
            <a:r>
              <a:rPr lang="nb-NO" dirty="0"/>
              <a:t>*</a:t>
            </a:r>
          </a:p>
        </p:txBody>
      </p:sp>
      <p:pic>
        <p:nvPicPr>
          <p:cNvPr id="7" name="Picture 6">
            <a:extLst>
              <a:ext uri="{FF2B5EF4-FFF2-40B4-BE49-F238E27FC236}">
                <a16:creationId xmlns:a16="http://schemas.microsoft.com/office/drawing/2014/main" id="{1051D7CC-72AE-4D46-B47F-72156EE801F8}"/>
              </a:ext>
            </a:extLst>
          </p:cNvPr>
          <p:cNvPicPr>
            <a:picLocks noChangeAspect="1"/>
          </p:cNvPicPr>
          <p:nvPr/>
        </p:nvPicPr>
        <p:blipFill>
          <a:blip r:embed="rId2"/>
          <a:stretch>
            <a:fillRect/>
          </a:stretch>
        </p:blipFill>
        <p:spPr>
          <a:xfrm>
            <a:off x="1817019" y="2869811"/>
            <a:ext cx="8216294" cy="1588233"/>
          </a:xfrm>
          <a:prstGeom prst="rect">
            <a:avLst/>
          </a:prstGeom>
        </p:spPr>
      </p:pic>
      <p:sp>
        <p:nvSpPr>
          <p:cNvPr id="12" name="TextBox 11">
            <a:extLst>
              <a:ext uri="{FF2B5EF4-FFF2-40B4-BE49-F238E27FC236}">
                <a16:creationId xmlns:a16="http://schemas.microsoft.com/office/drawing/2014/main" id="{878AF45F-20A5-4E58-B8DB-7D8F72D40022}"/>
              </a:ext>
            </a:extLst>
          </p:cNvPr>
          <p:cNvSpPr txBox="1"/>
          <p:nvPr/>
        </p:nvSpPr>
        <p:spPr>
          <a:xfrm>
            <a:off x="1731389" y="4711492"/>
            <a:ext cx="8729221" cy="1107996"/>
          </a:xfrm>
          <a:prstGeom prst="rect">
            <a:avLst/>
          </a:prstGeom>
          <a:noFill/>
        </p:spPr>
        <p:txBody>
          <a:bodyPr wrap="square" rtlCol="0">
            <a:spAutoFit/>
          </a:bodyPr>
          <a:lstStyle/>
          <a:p>
            <a:r>
              <a:rPr lang="nb-NO" u="sng" dirty="0"/>
              <a:t>* Finanskostnader: </a:t>
            </a:r>
          </a:p>
          <a:p>
            <a:pPr marL="285750" indent="-285750">
              <a:buFont typeface="Arial" panose="020B0604020202020204" pitchFamily="34" charset="0"/>
              <a:buChar char="•"/>
            </a:pPr>
            <a:r>
              <a:rPr lang="nb-NO" sz="1200" dirty="0"/>
              <a:t>Oppdal Hestesportsklubb betaler i dag NOK 30.000 pr måned på dagens lån (renter, avdrag). </a:t>
            </a:r>
          </a:p>
          <a:p>
            <a:pPr marL="285750" indent="-285750">
              <a:buFont typeface="Arial" panose="020B0604020202020204" pitchFamily="34" charset="0"/>
              <a:buChar char="•"/>
            </a:pPr>
            <a:r>
              <a:rPr lang="nb-NO" sz="1200" dirty="0"/>
              <a:t>Dagens lån er nedbetalt før opptak/videreføring av lån til nybygg. </a:t>
            </a:r>
          </a:p>
          <a:p>
            <a:pPr marL="285750" indent="-285750">
              <a:buFont typeface="Arial" panose="020B0604020202020204" pitchFamily="34" charset="0"/>
              <a:buChar char="•"/>
            </a:pPr>
            <a:r>
              <a:rPr lang="nb-NO" sz="1200" dirty="0"/>
              <a:t>Med opptak av nytt lån vil finanskostnader (renter) øke, </a:t>
            </a:r>
          </a:p>
          <a:p>
            <a:r>
              <a:rPr lang="nb-NO" sz="1200" dirty="0"/>
              <a:t>         samtidig som renter + avdrag i sum gir uendret innbetaling /betalingsbelastning pr måned for klubben  (renter + avdrag), som i dag.</a:t>
            </a:r>
          </a:p>
        </p:txBody>
      </p:sp>
    </p:spTree>
    <p:extLst>
      <p:ext uri="{BB962C8B-B14F-4D97-AF65-F5344CB8AC3E}">
        <p14:creationId xmlns:p14="http://schemas.microsoft.com/office/powerpoint/2010/main" val="2610277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678C7-2529-41FA-B475-7AACA1D3EDC8}"/>
              </a:ext>
            </a:extLst>
          </p:cNvPr>
          <p:cNvSpPr>
            <a:spLocks noGrp="1"/>
          </p:cNvSpPr>
          <p:nvPr>
            <p:ph type="title"/>
          </p:nvPr>
        </p:nvSpPr>
        <p:spPr>
          <a:xfrm>
            <a:off x="838200" y="365125"/>
            <a:ext cx="10515600" cy="1325563"/>
          </a:xfrm>
        </p:spPr>
        <p:txBody>
          <a:bodyPr>
            <a:normAutofit/>
          </a:bodyPr>
          <a:lstStyle/>
          <a:p>
            <a:r>
              <a:rPr lang="nb-NO" dirty="0"/>
              <a:t>DRIFTSBUDSJETT, endringer fra dagens, </a:t>
            </a:r>
            <a:br>
              <a:rPr lang="nb-NO" dirty="0"/>
            </a:br>
            <a:r>
              <a:rPr lang="nb-NO" dirty="0"/>
              <a:t>første 5 år (detaljer)</a:t>
            </a:r>
          </a:p>
        </p:txBody>
      </p:sp>
      <p:sp>
        <p:nvSpPr>
          <p:cNvPr id="10"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E46B84-A5F9-4CC7-AD04-F224848FA04C}"/>
              </a:ext>
            </a:extLst>
          </p:cNvPr>
          <p:cNvPicPr>
            <a:picLocks noChangeAspect="1"/>
          </p:cNvPicPr>
          <p:nvPr/>
        </p:nvPicPr>
        <p:blipFill>
          <a:blip r:embed="rId2"/>
          <a:stretch>
            <a:fillRect/>
          </a:stretch>
        </p:blipFill>
        <p:spPr>
          <a:xfrm>
            <a:off x="2474976" y="2055813"/>
            <a:ext cx="6027229" cy="3939365"/>
          </a:xfrm>
          <a:prstGeom prst="rect">
            <a:avLst/>
          </a:prstGeom>
        </p:spPr>
      </p:pic>
    </p:spTree>
    <p:extLst>
      <p:ext uri="{BB962C8B-B14F-4D97-AF65-F5344CB8AC3E}">
        <p14:creationId xmlns:p14="http://schemas.microsoft.com/office/powerpoint/2010/main" val="31109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PRESENTASJON AV SØKER</a:t>
            </a:r>
          </a:p>
        </p:txBody>
      </p:sp>
      <p:sp>
        <p:nvSpPr>
          <p:cNvPr id="3" name="TextBox 2">
            <a:extLst>
              <a:ext uri="{FF2B5EF4-FFF2-40B4-BE49-F238E27FC236}">
                <a16:creationId xmlns:a16="http://schemas.microsoft.com/office/drawing/2014/main" id="{CDB83FAA-E0DF-4853-BA83-8207DED0DBB3}"/>
              </a:ext>
            </a:extLst>
          </p:cNvPr>
          <p:cNvSpPr txBox="1"/>
          <p:nvPr/>
        </p:nvSpPr>
        <p:spPr>
          <a:xfrm>
            <a:off x="548638" y="2612599"/>
            <a:ext cx="7192690"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p>
          <a:p>
            <a:pPr marL="342900" indent="-228600">
              <a:lnSpc>
                <a:spcPct val="150000"/>
              </a:lnSpc>
              <a:spcAft>
                <a:spcPts val="600"/>
              </a:spcAft>
              <a:buFont typeface="Arial" panose="020B0604020202020204" pitchFamily="34" charset="0"/>
              <a:buChar char="•"/>
            </a:pPr>
            <a:r>
              <a:rPr lang="en-US" sz="2200" b="1" dirty="0"/>
              <a:t>Om </a:t>
            </a:r>
            <a:r>
              <a:rPr lang="en-US" sz="2200" b="1" dirty="0" err="1"/>
              <a:t>klubb</a:t>
            </a:r>
            <a:r>
              <a:rPr lang="en-US" sz="2200" b="1" dirty="0"/>
              <a:t> </a:t>
            </a:r>
            <a:r>
              <a:rPr lang="en-US" sz="2200" dirty="0"/>
              <a:t>og </a:t>
            </a:r>
            <a:r>
              <a:rPr lang="en-US" sz="2200" dirty="0" err="1"/>
              <a:t>bakgrunn</a:t>
            </a:r>
            <a:r>
              <a:rPr lang="en-US" sz="2200" dirty="0"/>
              <a:t> for </a:t>
            </a:r>
            <a:r>
              <a:rPr lang="en-US" sz="2200" dirty="0" err="1"/>
              <a:t>prosjektet</a:t>
            </a:r>
            <a:r>
              <a:rPr lang="en-US" sz="2200" dirty="0"/>
              <a:t> (video)</a:t>
            </a:r>
          </a:p>
          <a:p>
            <a:pPr marL="342900" indent="-228600">
              <a:lnSpc>
                <a:spcPct val="150000"/>
              </a:lnSpc>
              <a:spcAft>
                <a:spcPts val="600"/>
              </a:spcAft>
              <a:buFont typeface="Arial" panose="020B0604020202020204" pitchFamily="34" charset="0"/>
              <a:buChar char="•"/>
            </a:pPr>
            <a:r>
              <a:rPr lang="en-US" sz="2200" b="1" dirty="0" err="1"/>
              <a:t>Rideskole</a:t>
            </a:r>
            <a:r>
              <a:rPr lang="en-US" sz="2200" dirty="0"/>
              <a:t> med </a:t>
            </a:r>
            <a:r>
              <a:rPr lang="en-US" sz="2200" dirty="0" err="1"/>
              <a:t>erfaring</a:t>
            </a:r>
            <a:r>
              <a:rPr lang="en-US" sz="2200" dirty="0"/>
              <a:t> og </a:t>
            </a:r>
            <a:r>
              <a:rPr lang="en-US" sz="2200" dirty="0" err="1"/>
              <a:t>vekst</a:t>
            </a:r>
            <a:r>
              <a:rPr lang="en-US" sz="2200" dirty="0"/>
              <a:t>!</a:t>
            </a:r>
          </a:p>
          <a:p>
            <a:pPr marL="342900" indent="-228600">
              <a:lnSpc>
                <a:spcPct val="150000"/>
              </a:lnSpc>
              <a:spcAft>
                <a:spcPts val="600"/>
              </a:spcAft>
              <a:buFont typeface="Arial" panose="020B0604020202020204" pitchFamily="34" charset="0"/>
              <a:buChar char="•"/>
            </a:pPr>
            <a:r>
              <a:rPr lang="en-US" sz="2200" b="1" dirty="0" err="1"/>
              <a:t>Breddeidrett</a:t>
            </a:r>
            <a:r>
              <a:rPr lang="en-US" sz="2200" dirty="0"/>
              <a:t> – </a:t>
            </a:r>
            <a:r>
              <a:rPr lang="en-US" sz="2200" dirty="0" err="1"/>
              <a:t>ridning</a:t>
            </a:r>
            <a:r>
              <a:rPr lang="en-US" sz="2200" dirty="0"/>
              <a:t> for </a:t>
            </a:r>
            <a:r>
              <a:rPr lang="en-US" sz="2200" dirty="0" err="1"/>
              <a:t>alle</a:t>
            </a:r>
            <a:r>
              <a:rPr lang="en-US" sz="2200" dirty="0"/>
              <a:t>!</a:t>
            </a:r>
          </a:p>
          <a:p>
            <a:pPr marL="342900" indent="-228600">
              <a:lnSpc>
                <a:spcPct val="150000"/>
              </a:lnSpc>
              <a:spcAft>
                <a:spcPts val="600"/>
              </a:spcAft>
              <a:buFont typeface="Arial" panose="020B0604020202020204" pitchFamily="34" charset="0"/>
              <a:buChar char="•"/>
            </a:pPr>
            <a:r>
              <a:rPr lang="en-US" sz="2200" b="1" dirty="0" err="1"/>
              <a:t>Paraidrett</a:t>
            </a:r>
            <a:r>
              <a:rPr lang="en-US" sz="2200" dirty="0"/>
              <a:t> </a:t>
            </a:r>
            <a:r>
              <a:rPr lang="en-US" sz="2200" dirty="0" err="1"/>
              <a:t>opp</a:t>
            </a:r>
            <a:r>
              <a:rPr lang="en-US" sz="2200" dirty="0"/>
              <a:t> </a:t>
            </a:r>
            <a:r>
              <a:rPr lang="en-US" sz="2200" dirty="0" err="1"/>
              <a:t>til</a:t>
            </a:r>
            <a:r>
              <a:rPr lang="en-US" sz="2200" dirty="0"/>
              <a:t> </a:t>
            </a:r>
            <a:r>
              <a:rPr lang="en-US" sz="2200" dirty="0" err="1"/>
              <a:t>internasjonalt</a:t>
            </a:r>
            <a:r>
              <a:rPr lang="en-US" sz="2200" dirty="0"/>
              <a:t> </a:t>
            </a:r>
            <a:r>
              <a:rPr lang="en-US" sz="2200" dirty="0" err="1"/>
              <a:t>nivå</a:t>
            </a:r>
            <a:r>
              <a:rPr lang="en-US" sz="2200" dirty="0"/>
              <a:t>!</a:t>
            </a:r>
          </a:p>
          <a:p>
            <a:pPr marL="342900" indent="-228600">
              <a:lnSpc>
                <a:spcPct val="150000"/>
              </a:lnSpc>
              <a:spcAft>
                <a:spcPts val="600"/>
              </a:spcAft>
              <a:buFont typeface="Arial" panose="020B0604020202020204" pitchFamily="34" charset="0"/>
              <a:buChar char="•"/>
            </a:pPr>
            <a:r>
              <a:rPr lang="en-US" sz="2200" b="1" dirty="0" err="1"/>
              <a:t>Elitesatsing</a:t>
            </a:r>
            <a:r>
              <a:rPr lang="en-US" sz="2200" dirty="0"/>
              <a:t> – </a:t>
            </a:r>
            <a:r>
              <a:rPr lang="en-US" sz="2200" dirty="0" err="1"/>
              <a:t>interkommunalt</a:t>
            </a:r>
            <a:r>
              <a:rPr lang="en-US" sz="2200" dirty="0"/>
              <a:t> og </a:t>
            </a:r>
            <a:r>
              <a:rPr lang="en-US" sz="2200" dirty="0" err="1"/>
              <a:t>internasjonalt</a:t>
            </a:r>
            <a:r>
              <a:rPr lang="en-US" sz="2200" dirty="0"/>
              <a:t>!</a:t>
            </a:r>
          </a:p>
        </p:txBody>
      </p:sp>
      <p:pic>
        <p:nvPicPr>
          <p:cNvPr id="8" name="Picture 7">
            <a:extLst>
              <a:ext uri="{FF2B5EF4-FFF2-40B4-BE49-F238E27FC236}">
                <a16:creationId xmlns:a16="http://schemas.microsoft.com/office/drawing/2014/main" id="{0E3C6E8A-6161-43C6-BE5A-AA0E3F616FEE}"/>
              </a:ext>
            </a:extLst>
          </p:cNvPr>
          <p:cNvPicPr>
            <a:picLocks noChangeAspect="1"/>
          </p:cNvPicPr>
          <p:nvPr/>
        </p:nvPicPr>
        <p:blipFill>
          <a:blip r:embed="rId2"/>
          <a:stretch>
            <a:fillRect/>
          </a:stretch>
        </p:blipFill>
        <p:spPr>
          <a:xfrm>
            <a:off x="8909945" y="5728963"/>
            <a:ext cx="2733674" cy="1124342"/>
          </a:xfrm>
          <a:prstGeom prst="rect">
            <a:avLst/>
          </a:prstGeom>
          <a:solidFill>
            <a:schemeClr val="bg1">
              <a:alpha val="40000"/>
            </a:schemeClr>
          </a:solidFill>
        </p:spPr>
      </p:pic>
      <p:sp>
        <p:nvSpPr>
          <p:cNvPr id="9" name="Text Placeholder 2">
            <a:extLst>
              <a:ext uri="{FF2B5EF4-FFF2-40B4-BE49-F238E27FC236}">
                <a16:creationId xmlns:a16="http://schemas.microsoft.com/office/drawing/2014/main" id="{F86C8958-1A8E-4890-8830-3B6DC2D6C468}"/>
              </a:ext>
            </a:extLst>
          </p:cNvPr>
          <p:cNvSpPr txBox="1">
            <a:spLocks/>
          </p:cNvSpPr>
          <p:nvPr/>
        </p:nvSpPr>
        <p:spPr>
          <a:xfrm>
            <a:off x="7541382" y="514793"/>
            <a:ext cx="3960246" cy="146640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t>En</a:t>
            </a:r>
            <a:r>
              <a:rPr lang="en-US" sz="2400" b="1" dirty="0"/>
              <a:t> </a:t>
            </a:r>
            <a:r>
              <a:rPr lang="en-US" sz="2400" b="1" dirty="0" err="1"/>
              <a:t>helt</a:t>
            </a:r>
            <a:r>
              <a:rPr lang="en-US" sz="2400" b="1" dirty="0"/>
              <a:t> </a:t>
            </a:r>
            <a:r>
              <a:rPr lang="en-US" sz="2400" b="1" dirty="0" err="1"/>
              <a:t>unik</a:t>
            </a:r>
            <a:r>
              <a:rPr lang="en-US" sz="2400" b="1" dirty="0"/>
              <a:t> </a:t>
            </a:r>
            <a:r>
              <a:rPr lang="en-US" sz="2400" b="1" dirty="0" err="1"/>
              <a:t>klubb</a:t>
            </a:r>
            <a:r>
              <a:rPr lang="en-US" sz="2400" b="1" dirty="0"/>
              <a:t>! </a:t>
            </a:r>
            <a:r>
              <a:rPr lang="en-US" sz="2000" dirty="0" err="1"/>
              <a:t>Som</a:t>
            </a:r>
            <a:r>
              <a:rPr lang="en-US" sz="2000" dirty="0"/>
              <a:t> </a:t>
            </a:r>
            <a:r>
              <a:rPr lang="en-US" sz="2000" dirty="0" err="1"/>
              <a:t>kombinerer</a:t>
            </a:r>
            <a:r>
              <a:rPr lang="en-US" sz="2000" dirty="0"/>
              <a:t> </a:t>
            </a:r>
            <a:r>
              <a:rPr lang="en-US" sz="2000" dirty="0" err="1"/>
              <a:t>en</a:t>
            </a:r>
            <a:r>
              <a:rPr lang="en-US" sz="2000" dirty="0"/>
              <a:t> av </a:t>
            </a:r>
            <a:r>
              <a:rPr lang="en-US" sz="2000" dirty="0" err="1"/>
              <a:t>Midt-Norges</a:t>
            </a:r>
            <a:r>
              <a:rPr lang="en-US" sz="2000" dirty="0"/>
              <a:t> </a:t>
            </a:r>
            <a:r>
              <a:rPr lang="en-US" sz="2000" dirty="0" err="1"/>
              <a:t>tre</a:t>
            </a:r>
            <a:r>
              <a:rPr lang="en-US" sz="2000" dirty="0"/>
              <a:t> </a:t>
            </a:r>
            <a:r>
              <a:rPr lang="en-US" sz="2000" dirty="0" err="1"/>
              <a:t>største</a:t>
            </a:r>
            <a:r>
              <a:rPr lang="en-US" sz="2000" dirty="0"/>
              <a:t> </a:t>
            </a:r>
            <a:r>
              <a:rPr lang="en-US" sz="2000" dirty="0" err="1"/>
              <a:t>rideskoler</a:t>
            </a:r>
            <a:r>
              <a:rPr lang="en-US" sz="2000" dirty="0"/>
              <a:t>, </a:t>
            </a:r>
            <a:r>
              <a:rPr lang="en-US" sz="2000" dirty="0" err="1"/>
              <a:t>elitesatsning</a:t>
            </a:r>
            <a:r>
              <a:rPr lang="en-US" sz="2000" dirty="0"/>
              <a:t> på </a:t>
            </a:r>
            <a:r>
              <a:rPr lang="en-US" sz="2000" dirty="0" err="1"/>
              <a:t>interkommunalt</a:t>
            </a:r>
            <a:r>
              <a:rPr lang="en-US" sz="2000" dirty="0"/>
              <a:t> &amp; </a:t>
            </a:r>
            <a:r>
              <a:rPr lang="en-US" sz="2000" dirty="0" err="1"/>
              <a:t>internasjonalt</a:t>
            </a:r>
            <a:r>
              <a:rPr lang="en-US" sz="2000" dirty="0"/>
              <a:t> </a:t>
            </a:r>
            <a:r>
              <a:rPr lang="en-US" sz="2000" dirty="0" err="1"/>
              <a:t>nivå</a:t>
            </a:r>
            <a:r>
              <a:rPr lang="en-US" sz="2000" dirty="0"/>
              <a:t>, </a:t>
            </a:r>
            <a:r>
              <a:rPr lang="en-US" sz="2000" dirty="0" err="1"/>
              <a:t>samt</a:t>
            </a:r>
            <a:r>
              <a:rPr lang="en-US" sz="2000" dirty="0"/>
              <a:t> </a:t>
            </a:r>
            <a:r>
              <a:rPr lang="en-US" sz="2000" dirty="0" err="1"/>
              <a:t>breddeidrett</a:t>
            </a:r>
            <a:r>
              <a:rPr lang="en-US" sz="2000" dirty="0"/>
              <a:t>!</a:t>
            </a:r>
          </a:p>
        </p:txBody>
      </p:sp>
    </p:spTree>
    <p:extLst>
      <p:ext uri="{BB962C8B-B14F-4D97-AF65-F5344CB8AC3E}">
        <p14:creationId xmlns:p14="http://schemas.microsoft.com/office/powerpoint/2010/main" val="2720591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87">
            <a:extLst>
              <a:ext uri="{FF2B5EF4-FFF2-40B4-BE49-F238E27FC236}">
                <a16:creationId xmlns:a16="http://schemas.microsoft.com/office/drawing/2014/main" id="{4545836E-B050-4955-B80E-C5A35AC2F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35549-18D4-4680-BCEA-C33A0DEB6A0E}"/>
              </a:ext>
            </a:extLst>
          </p:cNvPr>
          <p:cNvSpPr>
            <a:spLocks noGrp="1"/>
          </p:cNvSpPr>
          <p:nvPr>
            <p:ph type="title"/>
          </p:nvPr>
        </p:nvSpPr>
        <p:spPr>
          <a:xfrm>
            <a:off x="1483859" y="512864"/>
            <a:ext cx="9144000" cy="1379768"/>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SPONSORBREV</a:t>
            </a:r>
          </a:p>
        </p:txBody>
      </p:sp>
      <p:grpSp>
        <p:nvGrpSpPr>
          <p:cNvPr id="92" name="Group 91">
            <a:extLst>
              <a:ext uri="{FF2B5EF4-FFF2-40B4-BE49-F238E27FC236}">
                <a16:creationId xmlns:a16="http://schemas.microsoft.com/office/drawing/2014/main" id="{DFCEC47F-AB58-4E87-8F93-799F6BEA49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59043" y="73152"/>
            <a:chExt cx="1340860" cy="223819"/>
          </a:xfrm>
        </p:grpSpPr>
        <p:sp>
          <p:nvSpPr>
            <p:cNvPr id="93" name="Rectangle 64">
              <a:extLst>
                <a:ext uri="{FF2B5EF4-FFF2-40B4-BE49-F238E27FC236}">
                  <a16:creationId xmlns:a16="http://schemas.microsoft.com/office/drawing/2014/main" id="{4F580BC2-A384-4D82-9005-A76EFA955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B4760853-2D3A-45F9-84B0-A4738942E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4">
              <a:extLst>
                <a:ext uri="{FF2B5EF4-FFF2-40B4-BE49-F238E27FC236}">
                  <a16:creationId xmlns:a16="http://schemas.microsoft.com/office/drawing/2014/main" id="{B3E3585E-4C2A-4563-B003-7FCDF00FD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7770A357-C5A0-43E6-93EC-CF9064B84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4">
              <a:extLst>
                <a:ext uri="{FF2B5EF4-FFF2-40B4-BE49-F238E27FC236}">
                  <a16:creationId xmlns:a16="http://schemas.microsoft.com/office/drawing/2014/main" id="{E5217061-6BE0-46C2-87E2-FF0625F63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6">
              <a:extLst>
                <a:ext uri="{FF2B5EF4-FFF2-40B4-BE49-F238E27FC236}">
                  <a16:creationId xmlns:a16="http://schemas.microsoft.com/office/drawing/2014/main" id="{C4596515-4E53-492F-A33F-A568BDA9A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4">
              <a:extLst>
                <a:ext uri="{FF2B5EF4-FFF2-40B4-BE49-F238E27FC236}">
                  <a16:creationId xmlns:a16="http://schemas.microsoft.com/office/drawing/2014/main" id="{7CF0F961-BE72-4274-8A5E-AEB3F5D5D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720D24C1-1A0F-47AD-ACDA-71553DB12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4">
              <a:extLst>
                <a:ext uri="{FF2B5EF4-FFF2-40B4-BE49-F238E27FC236}">
                  <a16:creationId xmlns:a16="http://schemas.microsoft.com/office/drawing/2014/main" id="{FECCF451-8CF4-4A4D-88F9-0B337557B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6">
              <a:extLst>
                <a:ext uri="{FF2B5EF4-FFF2-40B4-BE49-F238E27FC236}">
                  <a16:creationId xmlns:a16="http://schemas.microsoft.com/office/drawing/2014/main" id="{8A4EF29E-AE5C-4348-8C01-FE404CFFF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4">
              <a:extLst>
                <a:ext uri="{FF2B5EF4-FFF2-40B4-BE49-F238E27FC236}">
                  <a16:creationId xmlns:a16="http://schemas.microsoft.com/office/drawing/2014/main" id="{364AEAC3-B33B-49EE-8E47-2729167A8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6">
              <a:extLst>
                <a:ext uri="{FF2B5EF4-FFF2-40B4-BE49-F238E27FC236}">
                  <a16:creationId xmlns:a16="http://schemas.microsoft.com/office/drawing/2014/main" id="{27744946-3A1C-4793-B493-46B3C2CF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4">
              <a:extLst>
                <a:ext uri="{FF2B5EF4-FFF2-40B4-BE49-F238E27FC236}">
                  <a16:creationId xmlns:a16="http://schemas.microsoft.com/office/drawing/2014/main" id="{E896EBC3-9B64-445D-9D02-F870F4F6D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E0A48F83-C4A7-43A9-8B4D-1D1AF6FA7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4">
              <a:extLst>
                <a:ext uri="{FF2B5EF4-FFF2-40B4-BE49-F238E27FC236}">
                  <a16:creationId xmlns:a16="http://schemas.microsoft.com/office/drawing/2014/main" id="{697C6B0E-4144-42F3-A859-69E1197F1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6">
              <a:extLst>
                <a:ext uri="{FF2B5EF4-FFF2-40B4-BE49-F238E27FC236}">
                  <a16:creationId xmlns:a16="http://schemas.microsoft.com/office/drawing/2014/main" id="{E1DDC819-4A2F-416B-A848-BBF3B4CCD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4">
              <a:extLst>
                <a:ext uri="{FF2B5EF4-FFF2-40B4-BE49-F238E27FC236}">
                  <a16:creationId xmlns:a16="http://schemas.microsoft.com/office/drawing/2014/main" id="{89B7384B-F5F5-4362-927B-4C167FE7D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6">
              <a:extLst>
                <a:ext uri="{FF2B5EF4-FFF2-40B4-BE49-F238E27FC236}">
                  <a16:creationId xmlns:a16="http://schemas.microsoft.com/office/drawing/2014/main" id="{627193A9-72D2-4528-B641-4676B7512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4">
              <a:extLst>
                <a:ext uri="{FF2B5EF4-FFF2-40B4-BE49-F238E27FC236}">
                  <a16:creationId xmlns:a16="http://schemas.microsoft.com/office/drawing/2014/main" id="{6C0A58E8-A76D-446B-A7B0-CCAFD4223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10198F03-2563-42B9-A12F-8888575C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E10EBFB-361A-4F23-9CCC-02C14C47E539}"/>
              </a:ext>
            </a:extLst>
          </p:cNvPr>
          <p:cNvPicPr>
            <a:picLocks noChangeAspect="1"/>
          </p:cNvPicPr>
          <p:nvPr/>
        </p:nvPicPr>
        <p:blipFill rotWithShape="1">
          <a:blip r:embed="rId2"/>
          <a:srcRect l="4146" r="26873" b="-1"/>
          <a:stretch/>
        </p:blipFill>
        <p:spPr>
          <a:xfrm>
            <a:off x="228600" y="2889504"/>
            <a:ext cx="3794760" cy="3383280"/>
          </a:xfrm>
          <a:prstGeom prst="rect">
            <a:avLst/>
          </a:prstGeom>
        </p:spPr>
      </p:pic>
      <p:pic>
        <p:nvPicPr>
          <p:cNvPr id="4" name="Picture 3">
            <a:extLst>
              <a:ext uri="{FF2B5EF4-FFF2-40B4-BE49-F238E27FC236}">
                <a16:creationId xmlns:a16="http://schemas.microsoft.com/office/drawing/2014/main" id="{4256073B-1B2D-4B64-A735-04EB02632C39}"/>
              </a:ext>
            </a:extLst>
          </p:cNvPr>
          <p:cNvPicPr>
            <a:picLocks noChangeAspect="1"/>
          </p:cNvPicPr>
          <p:nvPr/>
        </p:nvPicPr>
        <p:blipFill rotWithShape="1">
          <a:blip r:embed="rId3"/>
          <a:srcRect r="19521" b="-4"/>
          <a:stretch/>
        </p:blipFill>
        <p:spPr>
          <a:xfrm>
            <a:off x="4197096" y="2889504"/>
            <a:ext cx="3794760" cy="3383280"/>
          </a:xfrm>
          <a:prstGeom prst="rect">
            <a:avLst/>
          </a:prstGeom>
        </p:spPr>
      </p:pic>
      <p:pic>
        <p:nvPicPr>
          <p:cNvPr id="3" name="Picture 2">
            <a:extLst>
              <a:ext uri="{FF2B5EF4-FFF2-40B4-BE49-F238E27FC236}">
                <a16:creationId xmlns:a16="http://schemas.microsoft.com/office/drawing/2014/main" id="{89E4EFA2-B290-4F21-8876-999E89461DD4}"/>
              </a:ext>
            </a:extLst>
          </p:cNvPr>
          <p:cNvPicPr>
            <a:picLocks noChangeAspect="1"/>
          </p:cNvPicPr>
          <p:nvPr/>
        </p:nvPicPr>
        <p:blipFill rotWithShape="1">
          <a:blip r:embed="rId4"/>
          <a:srcRect r="21764" b="-4"/>
          <a:stretch/>
        </p:blipFill>
        <p:spPr>
          <a:xfrm>
            <a:off x="8168640" y="2889504"/>
            <a:ext cx="3794760" cy="3383280"/>
          </a:xfrm>
          <a:prstGeom prst="rect">
            <a:avLst/>
          </a:prstGeom>
        </p:spPr>
      </p:pic>
      <p:sp>
        <p:nvSpPr>
          <p:cNvPr id="114" name="Rectangle 113">
            <a:extLst>
              <a:ext uri="{FF2B5EF4-FFF2-40B4-BE49-F238E27FC236}">
                <a16:creationId xmlns:a16="http://schemas.microsoft.com/office/drawing/2014/main" id="{A628292D-0555-4158-9B1A-07414B27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B3B202-1C62-4578-8F82-C07A672C7F45}"/>
              </a:ext>
            </a:extLst>
          </p:cNvPr>
          <p:cNvPicPr>
            <a:picLocks noChangeAspect="1"/>
          </p:cNvPicPr>
          <p:nvPr/>
        </p:nvPicPr>
        <p:blipFill>
          <a:blip r:embed="rId5"/>
          <a:stretch>
            <a:fillRect/>
          </a:stretch>
        </p:blipFill>
        <p:spPr>
          <a:xfrm>
            <a:off x="5081208" y="42291"/>
            <a:ext cx="2171700" cy="542925"/>
          </a:xfrm>
          <a:prstGeom prst="rect">
            <a:avLst/>
          </a:prstGeom>
        </p:spPr>
      </p:pic>
      <p:pic>
        <p:nvPicPr>
          <p:cNvPr id="116" name="Picture 115">
            <a:extLst>
              <a:ext uri="{FF2B5EF4-FFF2-40B4-BE49-F238E27FC236}">
                <a16:creationId xmlns:a16="http://schemas.microsoft.com/office/drawing/2014/main" id="{231423BA-2F6B-4BC1-96F6-3FC65F326BF9}"/>
              </a:ext>
            </a:extLst>
          </p:cNvPr>
          <p:cNvPicPr>
            <a:picLocks noChangeAspect="1"/>
          </p:cNvPicPr>
          <p:nvPr/>
        </p:nvPicPr>
        <p:blipFill>
          <a:blip r:embed="rId5"/>
          <a:stretch>
            <a:fillRect/>
          </a:stretch>
        </p:blipFill>
        <p:spPr>
          <a:xfrm>
            <a:off x="0" y="6305979"/>
            <a:ext cx="12192000" cy="542925"/>
          </a:xfrm>
          <a:prstGeom prst="rect">
            <a:avLst/>
          </a:prstGeom>
        </p:spPr>
      </p:pic>
      <p:cxnSp>
        <p:nvCxnSpPr>
          <p:cNvPr id="8" name="Straight Connector 7">
            <a:extLst>
              <a:ext uri="{FF2B5EF4-FFF2-40B4-BE49-F238E27FC236}">
                <a16:creationId xmlns:a16="http://schemas.microsoft.com/office/drawing/2014/main" id="{E19723E1-CC72-48DB-85BB-1A0144592C76}"/>
              </a:ext>
            </a:extLst>
          </p:cNvPr>
          <p:cNvCxnSpPr>
            <a:cxnSpLocks/>
          </p:cNvCxnSpPr>
          <p:nvPr/>
        </p:nvCxnSpPr>
        <p:spPr>
          <a:xfrm>
            <a:off x="4079922" y="2791968"/>
            <a:ext cx="0" cy="3480816"/>
          </a:xfrm>
          <a:prstGeom prst="line">
            <a:avLst/>
          </a:prstGeom>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7B699946-97AC-4A06-8176-ECDBB0A60952}"/>
              </a:ext>
            </a:extLst>
          </p:cNvPr>
          <p:cNvCxnSpPr>
            <a:cxnSpLocks/>
          </p:cNvCxnSpPr>
          <p:nvPr/>
        </p:nvCxnSpPr>
        <p:spPr>
          <a:xfrm>
            <a:off x="8168327" y="2825163"/>
            <a:ext cx="0" cy="3480816"/>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8022CCE-931B-486C-BC10-E20020099BBA}"/>
              </a:ext>
            </a:extLst>
          </p:cNvPr>
          <p:cNvSpPr txBox="1"/>
          <p:nvPr/>
        </p:nvSpPr>
        <p:spPr>
          <a:xfrm>
            <a:off x="4079922" y="1931452"/>
            <a:ext cx="4567288" cy="369332"/>
          </a:xfrm>
          <a:prstGeom prst="rect">
            <a:avLst/>
          </a:prstGeom>
          <a:noFill/>
        </p:spPr>
        <p:txBody>
          <a:bodyPr wrap="square" rtlCol="0">
            <a:spAutoFit/>
          </a:bodyPr>
          <a:lstStyle/>
          <a:p>
            <a:r>
              <a:rPr lang="nb-NO" dirty="0"/>
              <a:t>Sponsorinntekt bekreftet: NOK 140.000</a:t>
            </a:r>
          </a:p>
        </p:txBody>
      </p:sp>
    </p:spTree>
    <p:extLst>
      <p:ext uri="{BB962C8B-B14F-4D97-AF65-F5344CB8AC3E}">
        <p14:creationId xmlns:p14="http://schemas.microsoft.com/office/powerpoint/2010/main" val="3887255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GJENNOMFØRINGSPLAN </a:t>
            </a:r>
          </a:p>
        </p:txBody>
      </p:sp>
      <p:sp>
        <p:nvSpPr>
          <p:cNvPr id="3" name="TextBox 2">
            <a:extLst>
              <a:ext uri="{FF2B5EF4-FFF2-40B4-BE49-F238E27FC236}">
                <a16:creationId xmlns:a16="http://schemas.microsoft.com/office/drawing/2014/main" id="{CDB83FAA-E0DF-4853-BA83-8207DED0DBB3}"/>
              </a:ext>
            </a:extLst>
          </p:cNvPr>
          <p:cNvSpPr txBox="1"/>
          <p:nvPr/>
        </p:nvSpPr>
        <p:spPr>
          <a:xfrm>
            <a:off x="418079" y="2612599"/>
            <a:ext cx="3803904"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r>
              <a:rPr lang="en-US" sz="2200" b="1" dirty="0" err="1"/>
              <a:t>Byggeprosess</a:t>
            </a:r>
            <a:r>
              <a:rPr lang="en-US" sz="2200" dirty="0"/>
              <a:t>.</a:t>
            </a:r>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a:p>
            <a:pPr marL="342900" indent="-228600">
              <a:lnSpc>
                <a:spcPct val="90000"/>
              </a:lnSpc>
              <a:spcAft>
                <a:spcPts val="600"/>
              </a:spcAft>
              <a:buFont typeface="Arial" panose="020B0604020202020204" pitchFamily="34" charset="0"/>
              <a:buChar char="•"/>
            </a:pPr>
            <a:endParaRPr lang="en-US" sz="2200" dirty="0"/>
          </a:p>
        </p:txBody>
      </p:sp>
      <p:pic>
        <p:nvPicPr>
          <p:cNvPr id="6" name="Picture 5">
            <a:extLst>
              <a:ext uri="{FF2B5EF4-FFF2-40B4-BE49-F238E27FC236}">
                <a16:creationId xmlns:a16="http://schemas.microsoft.com/office/drawing/2014/main" id="{72D2239B-55AB-4DEE-8850-1AAFBA2E81D5}"/>
              </a:ext>
            </a:extLst>
          </p:cNvPr>
          <p:cNvPicPr>
            <a:picLocks noChangeAspect="1"/>
          </p:cNvPicPr>
          <p:nvPr/>
        </p:nvPicPr>
        <p:blipFill>
          <a:blip r:embed="rId2"/>
          <a:stretch>
            <a:fillRect/>
          </a:stretch>
        </p:blipFill>
        <p:spPr>
          <a:xfrm>
            <a:off x="548639" y="2311544"/>
            <a:ext cx="10692384" cy="3895775"/>
          </a:xfrm>
          <a:prstGeom prst="rect">
            <a:avLst/>
          </a:prstGeom>
        </p:spPr>
      </p:pic>
      <p:pic>
        <p:nvPicPr>
          <p:cNvPr id="8" name="Picture 7">
            <a:extLst>
              <a:ext uri="{FF2B5EF4-FFF2-40B4-BE49-F238E27FC236}">
                <a16:creationId xmlns:a16="http://schemas.microsoft.com/office/drawing/2014/main" id="{F4A884A1-7467-46B7-A180-DEFFD4FF1A91}"/>
              </a:ext>
            </a:extLst>
          </p:cNvPr>
          <p:cNvPicPr>
            <a:picLocks noChangeAspect="1"/>
          </p:cNvPicPr>
          <p:nvPr/>
        </p:nvPicPr>
        <p:blipFill>
          <a:blip r:embed="rId3"/>
          <a:stretch>
            <a:fillRect/>
          </a:stretch>
        </p:blipFill>
        <p:spPr>
          <a:xfrm>
            <a:off x="9455277" y="5733658"/>
            <a:ext cx="2733674" cy="1124342"/>
          </a:xfrm>
          <a:prstGeom prst="rect">
            <a:avLst/>
          </a:prstGeom>
        </p:spPr>
      </p:pic>
      <p:sp>
        <p:nvSpPr>
          <p:cNvPr id="4" name="TextBox 3">
            <a:extLst>
              <a:ext uri="{FF2B5EF4-FFF2-40B4-BE49-F238E27FC236}">
                <a16:creationId xmlns:a16="http://schemas.microsoft.com/office/drawing/2014/main" id="{52A2DCF2-F99A-4222-A9BE-01607F85E342}"/>
              </a:ext>
            </a:extLst>
          </p:cNvPr>
          <p:cNvSpPr txBox="1"/>
          <p:nvPr/>
        </p:nvSpPr>
        <p:spPr>
          <a:xfrm>
            <a:off x="9266740" y="3912123"/>
            <a:ext cx="377073" cy="369332"/>
          </a:xfrm>
          <a:prstGeom prst="rect">
            <a:avLst/>
          </a:prstGeom>
          <a:noFill/>
        </p:spPr>
        <p:txBody>
          <a:bodyPr wrap="square" rtlCol="0">
            <a:spAutoFit/>
          </a:bodyPr>
          <a:lstStyle/>
          <a:p>
            <a:r>
              <a:rPr lang="nb-NO" dirty="0"/>
              <a:t>*</a:t>
            </a:r>
          </a:p>
        </p:txBody>
      </p:sp>
      <p:sp>
        <p:nvSpPr>
          <p:cNvPr id="5" name="TextBox 4">
            <a:extLst>
              <a:ext uri="{FF2B5EF4-FFF2-40B4-BE49-F238E27FC236}">
                <a16:creationId xmlns:a16="http://schemas.microsoft.com/office/drawing/2014/main" id="{7E36BE8C-BBB7-47C8-9782-91C1DD17ED6C}"/>
              </a:ext>
            </a:extLst>
          </p:cNvPr>
          <p:cNvSpPr txBox="1"/>
          <p:nvPr/>
        </p:nvSpPr>
        <p:spPr>
          <a:xfrm>
            <a:off x="548638" y="5928010"/>
            <a:ext cx="8435105" cy="1015663"/>
          </a:xfrm>
          <a:prstGeom prst="rect">
            <a:avLst/>
          </a:prstGeom>
          <a:noFill/>
        </p:spPr>
        <p:txBody>
          <a:bodyPr wrap="square" rtlCol="0">
            <a:spAutoFit/>
          </a:bodyPr>
          <a:lstStyle/>
          <a:p>
            <a:r>
              <a:rPr lang="nb-NO" sz="1200" i="1" dirty="0"/>
              <a:t>Kommentar: </a:t>
            </a:r>
          </a:p>
          <a:p>
            <a:pPr marL="171450" indent="-171450">
              <a:buFont typeface="Arial" panose="020B0604020202020204" pitchFamily="34" charset="0"/>
              <a:buChar char="•"/>
            </a:pPr>
            <a:r>
              <a:rPr lang="nb-NO" sz="1200" i="1" dirty="0"/>
              <a:t>Dugnadsarbeid på tomt vil kunne starte så snart tomt- og byggetillatelser etc. foreligger, og etter årsmøte/øvrige formaliteter. </a:t>
            </a:r>
          </a:p>
          <a:p>
            <a:pPr marL="171450" indent="-171450">
              <a:buFont typeface="Arial" panose="020B0604020202020204" pitchFamily="34" charset="0"/>
              <a:buChar char="•"/>
            </a:pPr>
            <a:r>
              <a:rPr lang="nb-NO" sz="1200" i="1" dirty="0"/>
              <a:t>Hugaas AS anslår inntil 2 måneders byggetid inkl. fundamentering</a:t>
            </a:r>
          </a:p>
          <a:p>
            <a:pPr marL="171450" indent="-171450">
              <a:buFont typeface="Arial" panose="020B0604020202020204" pitchFamily="34" charset="0"/>
              <a:buChar char="•"/>
            </a:pPr>
            <a:r>
              <a:rPr lang="nb-NO" sz="1200" i="1" dirty="0"/>
              <a:t>Bygging av fast innredning vil foregå utover/etter Innvielse av hall. </a:t>
            </a:r>
            <a:r>
              <a:rPr lang="nb-NO" sz="1200" i="1" dirty="0" err="1"/>
              <a:t>Ridehall</a:t>
            </a:r>
            <a:r>
              <a:rPr lang="nb-NO" sz="1200" i="1" dirty="0"/>
              <a:t> vil bli prioritert </a:t>
            </a:r>
            <a:r>
              <a:rPr lang="nb-NO" sz="1200" i="1" dirty="0" err="1"/>
              <a:t>iflg</a:t>
            </a:r>
            <a:r>
              <a:rPr lang="nb-NO" sz="1200" i="1" dirty="0"/>
              <a:t> dagens plan. </a:t>
            </a:r>
          </a:p>
          <a:p>
            <a:endParaRPr lang="nb-NO" sz="1200" i="1" dirty="0"/>
          </a:p>
        </p:txBody>
      </p:sp>
      <p:sp>
        <p:nvSpPr>
          <p:cNvPr id="9" name="TextBox 8">
            <a:extLst>
              <a:ext uri="{FF2B5EF4-FFF2-40B4-BE49-F238E27FC236}">
                <a16:creationId xmlns:a16="http://schemas.microsoft.com/office/drawing/2014/main" id="{23639645-08C3-4691-99D2-0AA0429D7C16}"/>
              </a:ext>
            </a:extLst>
          </p:cNvPr>
          <p:cNvSpPr txBox="1"/>
          <p:nvPr/>
        </p:nvSpPr>
        <p:spPr>
          <a:xfrm>
            <a:off x="10633577" y="4822891"/>
            <a:ext cx="377073" cy="369332"/>
          </a:xfrm>
          <a:prstGeom prst="rect">
            <a:avLst/>
          </a:prstGeom>
          <a:noFill/>
        </p:spPr>
        <p:txBody>
          <a:bodyPr wrap="square" rtlCol="0">
            <a:spAutoFit/>
          </a:bodyPr>
          <a:lstStyle/>
          <a:p>
            <a:r>
              <a:rPr lang="nb-NO" dirty="0"/>
              <a:t>*</a:t>
            </a:r>
          </a:p>
        </p:txBody>
      </p:sp>
    </p:spTree>
    <p:extLst>
      <p:ext uri="{BB962C8B-B14F-4D97-AF65-F5344CB8AC3E}">
        <p14:creationId xmlns:p14="http://schemas.microsoft.com/office/powerpoint/2010/main" val="77343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69FC85-15D4-4405-B5C2-DE07427C4611}"/>
              </a:ext>
            </a:extLst>
          </p:cNvPr>
          <p:cNvSpPr>
            <a:spLocks noGrp="1"/>
          </p:cNvSpPr>
          <p:nvPr>
            <p:ph type="title"/>
          </p:nvPr>
        </p:nvSpPr>
        <p:spPr>
          <a:xfrm>
            <a:off x="795338" y="1566473"/>
            <a:ext cx="10601325" cy="1115767"/>
          </a:xfrm>
        </p:spPr>
        <p:txBody>
          <a:bodyPr vert="horz" lIns="91440" tIns="45720" rIns="91440" bIns="45720" rtlCol="0" anchor="b">
            <a:normAutofit/>
          </a:bodyPr>
          <a:lstStyle/>
          <a:p>
            <a:pPr algn="ctr"/>
            <a:r>
              <a:rPr lang="en-US" sz="6600" kern="1200" dirty="0">
                <a:solidFill>
                  <a:schemeClr val="tx1"/>
                </a:solidFill>
                <a:latin typeface="+mj-lt"/>
                <a:ea typeface="+mj-ea"/>
                <a:cs typeface="+mj-cs"/>
              </a:rPr>
              <a:t>VEDLEGG</a:t>
            </a:r>
          </a:p>
        </p:txBody>
      </p:sp>
      <p:cxnSp>
        <p:nvCxnSpPr>
          <p:cNvPr id="14" name="Straight Connector 13">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94587D0-F4C7-45FA-9E64-493D244B8FEB}"/>
              </a:ext>
            </a:extLst>
          </p:cNvPr>
          <p:cNvSpPr>
            <a:spLocks noGrp="1"/>
          </p:cNvSpPr>
          <p:nvPr>
            <p:ph type="body" idx="1"/>
          </p:nvPr>
        </p:nvSpPr>
        <p:spPr>
          <a:xfrm>
            <a:off x="575882" y="2795917"/>
            <a:ext cx="10515600" cy="2909939"/>
          </a:xfrm>
          <a:solidFill>
            <a:schemeClr val="bg1"/>
          </a:solidFill>
        </p:spPr>
        <p:txBody>
          <a:bodyPr>
            <a:normAutofit/>
          </a:bodyPr>
          <a:lstStyle/>
          <a:p>
            <a:pPr marL="457200" indent="-457200">
              <a:buFont typeface="+mj-lt"/>
              <a:buAutoNum type="arabicPeriod"/>
            </a:pPr>
            <a:r>
              <a:rPr lang="nb-NO" dirty="0"/>
              <a:t>Budsjett, Finansieringsplan og Driftsbudsjett</a:t>
            </a:r>
          </a:p>
          <a:p>
            <a:pPr lvl="1"/>
            <a:r>
              <a:rPr lang="nb-NO" dirty="0"/>
              <a:t>	B1: Tilbud fra Hugaas AS, bygg og fundament</a:t>
            </a:r>
          </a:p>
          <a:p>
            <a:pPr lvl="1"/>
            <a:r>
              <a:rPr lang="nb-NO" dirty="0"/>
              <a:t>	B2: Tilbudsopsjoner fra Hugaas AS, bygg og fundament</a:t>
            </a:r>
          </a:p>
          <a:p>
            <a:pPr lvl="1"/>
            <a:r>
              <a:rPr lang="nb-NO" dirty="0"/>
              <a:t>	B3: Tilbud på grunnarbeider fra Hoel og Sønner AS</a:t>
            </a:r>
          </a:p>
          <a:p>
            <a:pPr lvl="1"/>
            <a:r>
              <a:rPr lang="nb-NO" dirty="0"/>
              <a:t>	B4: Tilbud på fast inventar inkludert transport fra Stall Kubberød AS </a:t>
            </a:r>
          </a:p>
          <a:p>
            <a:pPr marL="457200" indent="-457200">
              <a:buFont typeface="+mj-lt"/>
              <a:buAutoNum type="arabicPeriod"/>
            </a:pPr>
            <a:endParaRPr lang="nb-NO" dirty="0"/>
          </a:p>
          <a:p>
            <a:pPr marL="457200" indent="-457200">
              <a:buFont typeface="+mj-lt"/>
              <a:buAutoNum type="arabicPeriod"/>
            </a:pPr>
            <a:r>
              <a:rPr lang="nb-NO" dirty="0"/>
              <a:t>Sjekkliste for søknad om spillemidler</a:t>
            </a:r>
          </a:p>
          <a:p>
            <a:pPr marL="457200" indent="-457200">
              <a:buFont typeface="+mj-lt"/>
              <a:buAutoNum type="arabicPeriod"/>
            </a:pPr>
            <a:endParaRPr lang="nb-NO" dirty="0"/>
          </a:p>
        </p:txBody>
      </p:sp>
    </p:spTree>
    <p:extLst>
      <p:ext uri="{BB962C8B-B14F-4D97-AF65-F5344CB8AC3E}">
        <p14:creationId xmlns:p14="http://schemas.microsoft.com/office/powerpoint/2010/main" val="814513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35034-A94A-494B-A8D1-C3810D33B6F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Takk for oppmerksomheten!</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F6F95FC-E0E9-46FD-B4C9-48E3E7E13FAE}"/>
              </a:ext>
            </a:extLst>
          </p:cNvPr>
          <p:cNvPicPr>
            <a:picLocks noChangeAspect="1"/>
          </p:cNvPicPr>
          <p:nvPr/>
        </p:nvPicPr>
        <p:blipFill>
          <a:blip r:embed="rId2"/>
          <a:stretch>
            <a:fillRect/>
          </a:stretch>
        </p:blipFill>
        <p:spPr>
          <a:xfrm>
            <a:off x="944374" y="2426818"/>
            <a:ext cx="4230303"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C9DFD83-58E7-4842-A6F8-E3730E351711}"/>
              </a:ext>
            </a:extLst>
          </p:cNvPr>
          <p:cNvPicPr>
            <a:picLocks noChangeAspect="1"/>
          </p:cNvPicPr>
          <p:nvPr/>
        </p:nvPicPr>
        <p:blipFill rotWithShape="1">
          <a:blip r:embed="rId3"/>
          <a:srcRect l="18702" r="-2" b="9089"/>
          <a:stretch/>
        </p:blipFill>
        <p:spPr>
          <a:xfrm>
            <a:off x="6646521" y="2426818"/>
            <a:ext cx="5053021" cy="3997637"/>
          </a:xfrm>
          <a:prstGeom prst="rect">
            <a:avLst/>
          </a:prstGeom>
        </p:spPr>
      </p:pic>
    </p:spTree>
    <p:extLst>
      <p:ext uri="{BB962C8B-B14F-4D97-AF65-F5344CB8AC3E}">
        <p14:creationId xmlns:p14="http://schemas.microsoft.com/office/powerpoint/2010/main" val="2821116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person wearing a horse mask posing for the camera&#10;&#10;Description automatically generated">
            <a:extLst>
              <a:ext uri="{FF2B5EF4-FFF2-40B4-BE49-F238E27FC236}">
                <a16:creationId xmlns:a16="http://schemas.microsoft.com/office/drawing/2014/main" id="{3659785D-E442-49A7-9E2E-E140E8CD588A}"/>
              </a:ext>
            </a:extLst>
          </p:cNvPr>
          <p:cNvPicPr>
            <a:picLocks noChangeAspect="1"/>
          </p:cNvPicPr>
          <p:nvPr/>
        </p:nvPicPr>
        <p:blipFill rotWithShape="1">
          <a:blip r:embed="rId2"/>
          <a:srcRect l="15117" r="18017" b="1"/>
          <a:stretch/>
        </p:blipFill>
        <p:spPr>
          <a:xfrm>
            <a:off x="20" y="10"/>
            <a:ext cx="6176054" cy="6857990"/>
          </a:xfrm>
          <a:prstGeom prst="rect">
            <a:avLst/>
          </a:prstGeom>
        </p:spPr>
      </p:pic>
      <p:sp>
        <p:nvSpPr>
          <p:cNvPr id="92" name="Freeform: Shape 91">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454423"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883049"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31E3D4E-8813-4E5A-BC17-4F0295BF786A}"/>
              </a:ext>
            </a:extLst>
          </p:cNvPr>
          <p:cNvSpPr>
            <a:spLocks noGrp="1"/>
          </p:cNvSpPr>
          <p:nvPr>
            <p:ph type="ctrTitle"/>
          </p:nvPr>
        </p:nvSpPr>
        <p:spPr>
          <a:xfrm>
            <a:off x="5910943" y="365125"/>
            <a:ext cx="5636892" cy="1605077"/>
          </a:xfrm>
        </p:spPr>
        <p:txBody>
          <a:bodyPr vert="horz" lIns="91440" tIns="45720" rIns="91440" bIns="45720" rtlCol="0" anchor="ctr">
            <a:normAutofit fontScale="90000"/>
          </a:bodyPr>
          <a:lstStyle/>
          <a:p>
            <a:pPr algn="l"/>
            <a:r>
              <a:rPr lang="en-US" sz="4400" dirty="0"/>
              <a:t>SØKNAD OM SPILLEMIDLER </a:t>
            </a:r>
            <a:r>
              <a:rPr lang="en-US" sz="4400" dirty="0" err="1"/>
              <a:t>til</a:t>
            </a:r>
            <a:r>
              <a:rPr lang="en-US" sz="4400" dirty="0"/>
              <a:t> </a:t>
            </a:r>
            <a:r>
              <a:rPr lang="en-US" sz="4400" dirty="0" err="1"/>
              <a:t>idrettsanlegg</a:t>
            </a:r>
            <a:endParaRPr lang="en-US" sz="4400" dirty="0"/>
          </a:p>
        </p:txBody>
      </p:sp>
      <p:sp>
        <p:nvSpPr>
          <p:cNvPr id="3" name="Subtitle 2">
            <a:extLst>
              <a:ext uri="{FF2B5EF4-FFF2-40B4-BE49-F238E27FC236}">
                <a16:creationId xmlns:a16="http://schemas.microsoft.com/office/drawing/2014/main" id="{E9AA3FEB-0EA2-48E5-9337-25CC95F9859D}"/>
              </a:ext>
            </a:extLst>
          </p:cNvPr>
          <p:cNvSpPr>
            <a:spLocks noGrp="1"/>
          </p:cNvSpPr>
          <p:nvPr>
            <p:ph type="subTitle" idx="1"/>
          </p:nvPr>
        </p:nvSpPr>
        <p:spPr>
          <a:xfrm>
            <a:off x="5910943" y="2988297"/>
            <a:ext cx="5442856" cy="3735420"/>
          </a:xfrm>
        </p:spPr>
        <p:txBody>
          <a:bodyPr vert="horz" lIns="91440" tIns="45720" rIns="91440" bIns="45720" rtlCol="0">
            <a:normAutofit/>
          </a:bodyPr>
          <a:lstStyle/>
          <a:p>
            <a:pPr algn="l"/>
            <a:r>
              <a:rPr lang="en-US" sz="2000" dirty="0"/>
              <a:t>Vi </a:t>
            </a:r>
            <a:r>
              <a:rPr lang="en-US" sz="2000" dirty="0" err="1"/>
              <a:t>håper</a:t>
            </a:r>
            <a:r>
              <a:rPr lang="en-US" sz="2000" dirty="0"/>
              <a:t> på </a:t>
            </a:r>
            <a:r>
              <a:rPr lang="en-US" sz="2000" dirty="0" err="1"/>
              <a:t>positivt</a:t>
            </a:r>
            <a:r>
              <a:rPr lang="en-US" sz="2000" dirty="0"/>
              <a:t> </a:t>
            </a:r>
            <a:r>
              <a:rPr lang="en-US" sz="2000" dirty="0" err="1"/>
              <a:t>svar</a:t>
            </a:r>
            <a:r>
              <a:rPr lang="en-US" sz="2000" dirty="0"/>
              <a:t>! </a:t>
            </a:r>
          </a:p>
          <a:p>
            <a:pPr algn="l"/>
            <a:endParaRPr lang="en-US" sz="2000" dirty="0"/>
          </a:p>
          <a:p>
            <a:pPr algn="l"/>
            <a:r>
              <a:rPr lang="en-US" sz="2000" dirty="0"/>
              <a:t>Ta </a:t>
            </a:r>
            <a:r>
              <a:rPr lang="en-US" sz="2000" dirty="0" err="1"/>
              <a:t>gjerne</a:t>
            </a:r>
            <a:r>
              <a:rPr lang="en-US" sz="2000" dirty="0"/>
              <a:t> </a:t>
            </a:r>
            <a:r>
              <a:rPr lang="en-US" sz="2000" dirty="0" err="1"/>
              <a:t>kontakt</a:t>
            </a:r>
            <a:r>
              <a:rPr lang="en-US" sz="2000" dirty="0"/>
              <a:t> </a:t>
            </a:r>
            <a:r>
              <a:rPr lang="en-US" sz="2000" dirty="0" err="1"/>
              <a:t>dersom</a:t>
            </a:r>
            <a:r>
              <a:rPr lang="en-US" sz="2000" dirty="0"/>
              <a:t> </a:t>
            </a:r>
            <a:r>
              <a:rPr lang="en-US" sz="2000" dirty="0" err="1"/>
              <a:t>spørsmål</a:t>
            </a:r>
            <a:r>
              <a:rPr lang="en-US" sz="2000" dirty="0"/>
              <a:t> </a:t>
            </a:r>
            <a:r>
              <a:rPr lang="en-US" sz="2000" dirty="0" err="1"/>
              <a:t>eller</a:t>
            </a:r>
            <a:r>
              <a:rPr lang="en-US" sz="2000" dirty="0"/>
              <a:t> </a:t>
            </a:r>
            <a:r>
              <a:rPr lang="en-US" sz="2000" dirty="0" err="1"/>
              <a:t>behov</a:t>
            </a:r>
            <a:r>
              <a:rPr lang="en-US" sz="2000" dirty="0"/>
              <a:t> for </a:t>
            </a:r>
            <a:r>
              <a:rPr lang="en-US" sz="2000" dirty="0" err="1"/>
              <a:t>tilleggsopplysninger</a:t>
            </a:r>
            <a:r>
              <a:rPr lang="en-US" sz="2000" dirty="0"/>
              <a:t>. </a:t>
            </a:r>
          </a:p>
          <a:p>
            <a:pPr algn="l"/>
            <a:endParaRPr lang="en-US" sz="2000" dirty="0"/>
          </a:p>
          <a:p>
            <a:pPr algn="l"/>
            <a:r>
              <a:rPr lang="en-US" sz="2000" dirty="0"/>
              <a:t>Oppdal Hestesportsklubb</a:t>
            </a:r>
          </a:p>
          <a:p>
            <a:pPr algn="l"/>
            <a:r>
              <a:rPr lang="en-US" sz="2000" dirty="0"/>
              <a:t>v/Solrun Aarflot </a:t>
            </a:r>
            <a:r>
              <a:rPr lang="en-US" sz="2000" dirty="0" err="1"/>
              <a:t>sekretær</a:t>
            </a:r>
            <a:r>
              <a:rPr lang="en-US" sz="2000" dirty="0"/>
              <a:t>, </a:t>
            </a:r>
            <a:r>
              <a:rPr lang="en-US" sz="2000" dirty="0" err="1"/>
              <a:t>prosjekt</a:t>
            </a:r>
            <a:r>
              <a:rPr lang="en-US" sz="2000" dirty="0"/>
              <a:t>. </a:t>
            </a:r>
          </a:p>
          <a:p>
            <a:pPr algn="l"/>
            <a:r>
              <a:rPr lang="en-US" sz="2000" dirty="0"/>
              <a:t>Mob 905 22 68</a:t>
            </a:r>
          </a:p>
          <a:p>
            <a:pPr algn="l"/>
            <a:endParaRPr lang="en-US" sz="2000" dirty="0"/>
          </a:p>
          <a:p>
            <a:pPr algn="l"/>
            <a:endParaRPr lang="en-US" sz="2000"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376317654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D2612-F55B-4CB2-9CEA-1BB941E8CFF8}"/>
              </a:ext>
            </a:extLst>
          </p:cNvPr>
          <p:cNvSpPr>
            <a:spLocks noGrp="1"/>
          </p:cNvSpPr>
          <p:nvPr>
            <p:ph type="title"/>
          </p:nvPr>
        </p:nvSpPr>
        <p:spPr>
          <a:xfrm>
            <a:off x="838200" y="184805"/>
            <a:ext cx="10515600" cy="1505883"/>
          </a:xfrm>
        </p:spPr>
        <p:txBody>
          <a:bodyPr anchor="ctr">
            <a:normAutofit fontScale="90000"/>
          </a:bodyPr>
          <a:lstStyle/>
          <a:p>
            <a:pPr algn="ctr"/>
            <a:r>
              <a:rPr lang="nb-NO" sz="4900" b="1" dirty="0">
                <a:latin typeface="Aharoni" panose="02010803020104030203" pitchFamily="2" charset="-79"/>
                <a:cs typeface="Aharoni" panose="02010803020104030203" pitchFamily="2" charset="-79"/>
              </a:rPr>
              <a:t>PRESENTASJON AV KLUBB &amp; PROSJEKT</a:t>
            </a:r>
            <a:br>
              <a:rPr lang="nb-NO" sz="5200" dirty="0"/>
            </a:br>
            <a:r>
              <a:rPr lang="nb-NO" sz="2200" dirty="0">
                <a:highlight>
                  <a:srgbClr val="FFFF00"/>
                </a:highlight>
              </a:rPr>
              <a:t>TRYKK PÅ PIL FOR Å SE: </a:t>
            </a:r>
            <a:r>
              <a:rPr lang="nb-NO" sz="3100" b="1" i="1" dirty="0">
                <a:latin typeface="Calibri" panose="020F0502020204030204" pitchFamily="34" charset="0"/>
                <a:cs typeface="Calibri" panose="020F0502020204030204" pitchFamily="34" charset="0"/>
              </a:rPr>
              <a:t>Video</a:t>
            </a:r>
            <a:r>
              <a:rPr lang="nb-NO" sz="3100" i="1" dirty="0"/>
              <a:t> med lyd, krever internett</a:t>
            </a:r>
          </a:p>
        </p:txBody>
      </p:sp>
      <p:pic>
        <p:nvPicPr>
          <p:cNvPr id="4" name="Online Media 3" title="Oppdal Hestesportsklubb v2">
            <a:hlinkClick r:id="" action="ppaction://media"/>
            <a:extLst>
              <a:ext uri="{FF2B5EF4-FFF2-40B4-BE49-F238E27FC236}">
                <a16:creationId xmlns:a16="http://schemas.microsoft.com/office/drawing/2014/main" id="{07DB8948-FA1D-42F9-A06D-29C4F1DB43A6}"/>
              </a:ext>
            </a:extLst>
          </p:cNvPr>
          <p:cNvPicPr>
            <a:picLocks noRot="1" noChangeAspect="1"/>
          </p:cNvPicPr>
          <p:nvPr>
            <a:videoFile r:link="rId1"/>
          </p:nvPr>
        </p:nvPicPr>
        <p:blipFill>
          <a:blip r:embed="rId3"/>
          <a:stretch>
            <a:fillRect/>
          </a:stretch>
        </p:blipFill>
        <p:spPr>
          <a:xfrm>
            <a:off x="1544714" y="1884920"/>
            <a:ext cx="8415617" cy="4733785"/>
          </a:xfrm>
          <a:prstGeom prst="rect">
            <a:avLst/>
          </a:prstGeom>
        </p:spPr>
      </p:pic>
      <p:sp>
        <p:nvSpPr>
          <p:cNvPr id="5" name="TextBox 4">
            <a:extLst>
              <a:ext uri="{FF2B5EF4-FFF2-40B4-BE49-F238E27FC236}">
                <a16:creationId xmlns:a16="http://schemas.microsoft.com/office/drawing/2014/main" id="{F3788807-EBE8-4A16-8F09-C04B5D13622E}"/>
              </a:ext>
            </a:extLst>
          </p:cNvPr>
          <p:cNvSpPr txBox="1"/>
          <p:nvPr/>
        </p:nvSpPr>
        <p:spPr>
          <a:xfrm>
            <a:off x="10061015" y="3496155"/>
            <a:ext cx="1704513" cy="1754326"/>
          </a:xfrm>
          <a:prstGeom prst="rect">
            <a:avLst/>
          </a:prstGeom>
          <a:noFill/>
        </p:spPr>
        <p:txBody>
          <a:bodyPr wrap="square" rtlCol="0">
            <a:spAutoFit/>
          </a:bodyPr>
          <a:lstStyle/>
          <a:p>
            <a:r>
              <a:rPr lang="nb-NO" dirty="0"/>
              <a:t>Økning til 72 rideskoleelever 2020-2021. </a:t>
            </a:r>
          </a:p>
          <a:p>
            <a:endParaRPr lang="nb-NO" dirty="0"/>
          </a:p>
          <a:p>
            <a:r>
              <a:rPr lang="nb-NO" dirty="0"/>
              <a:t>Vi har ventelister!</a:t>
            </a:r>
          </a:p>
        </p:txBody>
      </p:sp>
      <p:sp>
        <p:nvSpPr>
          <p:cNvPr id="6" name="Arrow: Curved Left 5">
            <a:extLst>
              <a:ext uri="{FF2B5EF4-FFF2-40B4-BE49-F238E27FC236}">
                <a16:creationId xmlns:a16="http://schemas.microsoft.com/office/drawing/2014/main" id="{BB2177EC-6EAB-4A5A-9A45-2A4912FDA245}"/>
              </a:ext>
            </a:extLst>
          </p:cNvPr>
          <p:cNvSpPr/>
          <p:nvPr/>
        </p:nvSpPr>
        <p:spPr>
          <a:xfrm rot="2218425">
            <a:off x="10387099" y="5392714"/>
            <a:ext cx="343287" cy="722924"/>
          </a:xfrm>
          <a:prstGeom prst="curvedLeftArrow">
            <a:avLst>
              <a:gd name="adj1" fmla="val 25000"/>
              <a:gd name="adj2" fmla="val 50000"/>
              <a:gd name="adj3" fmla="val 398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211565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lose up of a newspaper&#10;&#10;Description automatically generated">
            <a:extLst>
              <a:ext uri="{FF2B5EF4-FFF2-40B4-BE49-F238E27FC236}">
                <a16:creationId xmlns:a16="http://schemas.microsoft.com/office/drawing/2014/main" id="{0B095211-CECE-4147-BE3C-D5C6B49706FE}"/>
              </a:ext>
            </a:extLst>
          </p:cNvPr>
          <p:cNvPicPr>
            <a:picLocks noChangeAspect="1"/>
          </p:cNvPicPr>
          <p:nvPr/>
        </p:nvPicPr>
        <p:blipFill rotWithShape="1">
          <a:blip r:embed="rId2"/>
          <a:srcRect l="1334" r="1332" b="-2"/>
          <a:stretch/>
        </p:blipFill>
        <p:spPr>
          <a:xfrm>
            <a:off x="2702119"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6" name="Title 1">
            <a:extLst>
              <a:ext uri="{FF2B5EF4-FFF2-40B4-BE49-F238E27FC236}">
                <a16:creationId xmlns:a16="http://schemas.microsoft.com/office/drawing/2014/main" id="{28445FA7-9928-45A9-9FA8-2B2E479FD0DB}"/>
              </a:ext>
            </a:extLst>
          </p:cNvPr>
          <p:cNvSpPr txBox="1">
            <a:spLocks/>
          </p:cNvSpPr>
          <p:nvPr/>
        </p:nvSpPr>
        <p:spPr>
          <a:xfrm>
            <a:off x="104775" y="306681"/>
            <a:ext cx="10515600" cy="1505883"/>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5200" b="1" dirty="0">
                <a:latin typeface="Aharoni" panose="02010803020104030203" pitchFamily="2" charset="-79"/>
                <a:cs typeface="Aharoni" panose="02010803020104030203" pitchFamily="2" charset="-79"/>
              </a:rPr>
              <a:t>RIDESKOLEN</a:t>
            </a:r>
            <a:endParaRPr lang="nb-NO" sz="5200" i="1" dirty="0">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F37B64B3-63B4-4E5F-A67A-8E099AABA4DD}"/>
              </a:ext>
            </a:extLst>
          </p:cNvPr>
          <p:cNvSpPr txBox="1"/>
          <p:nvPr/>
        </p:nvSpPr>
        <p:spPr>
          <a:xfrm>
            <a:off x="219075" y="1738244"/>
            <a:ext cx="3266982" cy="4524315"/>
          </a:xfrm>
          <a:prstGeom prst="rect">
            <a:avLst/>
          </a:prstGeom>
          <a:solidFill>
            <a:schemeClr val="bg2">
              <a:alpha val="50000"/>
            </a:schemeClr>
          </a:solidFill>
        </p:spPr>
        <p:txBody>
          <a:bodyPr wrap="square" rtlCol="0">
            <a:spAutoFit/>
          </a:bodyPr>
          <a:lstStyle/>
          <a:p>
            <a:r>
              <a:rPr lang="nb-NO" b="1" dirty="0"/>
              <a:t>MIDT-NORGES </a:t>
            </a:r>
          </a:p>
          <a:p>
            <a:r>
              <a:rPr lang="nb-NO" b="1" dirty="0"/>
              <a:t>TREDJE STØRSTE RIDESKOLE!</a:t>
            </a:r>
          </a:p>
          <a:p>
            <a:endParaRPr lang="nb-NO" dirty="0"/>
          </a:p>
          <a:p>
            <a:pPr marL="285750" indent="-285750">
              <a:buFont typeface="Arial" panose="020B0604020202020204" pitchFamily="34" charset="0"/>
              <a:buChar char="•"/>
            </a:pPr>
            <a:r>
              <a:rPr lang="nb-NO" dirty="0"/>
              <a:t>7 RIDESKOLEHESTER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RIDEINSTRUKTØRER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72 ELEVER</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u="sng" dirty="0"/>
              <a:t>VENTELISTE</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ARRANGEMENTER </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18 ÅR MED RIDESKOLE PÅ OPPDAL!</a:t>
            </a:r>
          </a:p>
          <a:p>
            <a:endParaRPr lang="nb-NO" dirty="0"/>
          </a:p>
        </p:txBody>
      </p:sp>
      <p:pic>
        <p:nvPicPr>
          <p:cNvPr id="29" name="Picture 28">
            <a:extLst>
              <a:ext uri="{FF2B5EF4-FFF2-40B4-BE49-F238E27FC236}">
                <a16:creationId xmlns:a16="http://schemas.microsoft.com/office/drawing/2014/main" id="{AABB60B2-9CFB-4EFC-B3DB-C41B1227738D}"/>
              </a:ext>
            </a:extLst>
          </p:cNvPr>
          <p:cNvPicPr>
            <a:picLocks noChangeAspect="1"/>
          </p:cNvPicPr>
          <p:nvPr/>
        </p:nvPicPr>
        <p:blipFill>
          <a:blip r:embed="rId3"/>
          <a:stretch>
            <a:fillRect/>
          </a:stretch>
        </p:blipFill>
        <p:spPr>
          <a:xfrm>
            <a:off x="9348095" y="5728963"/>
            <a:ext cx="2733674" cy="1124342"/>
          </a:xfrm>
          <a:prstGeom prst="rect">
            <a:avLst/>
          </a:prstGeom>
          <a:solidFill>
            <a:schemeClr val="bg1">
              <a:alpha val="40000"/>
            </a:schemeClr>
          </a:solidFill>
        </p:spPr>
      </p:pic>
    </p:spTree>
    <p:extLst>
      <p:ext uri="{BB962C8B-B14F-4D97-AF65-F5344CB8AC3E}">
        <p14:creationId xmlns:p14="http://schemas.microsoft.com/office/powerpoint/2010/main" val="341863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CFA6-04A5-4D5C-9548-683048ABBCE1}"/>
              </a:ext>
            </a:extLst>
          </p:cNvPr>
          <p:cNvSpPr>
            <a:spLocks noGrp="1"/>
          </p:cNvSpPr>
          <p:nvPr>
            <p:ph type="title"/>
          </p:nvPr>
        </p:nvSpPr>
        <p:spPr>
          <a:xfrm>
            <a:off x="363340" y="723578"/>
            <a:ext cx="4119556" cy="1645501"/>
          </a:xfrm>
        </p:spPr>
        <p:txBody>
          <a:bodyPr vert="horz" lIns="91440" tIns="45720" rIns="91440" bIns="45720" rtlCol="0" anchor="ctr">
            <a:normAutofit/>
          </a:bodyPr>
          <a:lstStyle/>
          <a:p>
            <a:r>
              <a:rPr lang="en-US" b="1" dirty="0">
                <a:latin typeface="Aharoni" panose="02010803020104030203" pitchFamily="2" charset="-79"/>
                <a:cs typeface="Aharoni" panose="02010803020104030203" pitchFamily="2" charset="-79"/>
              </a:rPr>
              <a:t>BREDDEIDRETT </a:t>
            </a:r>
          </a:p>
        </p:txBody>
      </p:sp>
      <p:sp>
        <p:nvSpPr>
          <p:cNvPr id="8" name="TextBox 7">
            <a:extLst>
              <a:ext uri="{FF2B5EF4-FFF2-40B4-BE49-F238E27FC236}">
                <a16:creationId xmlns:a16="http://schemas.microsoft.com/office/drawing/2014/main" id="{8C2E34E4-752E-47EA-83E3-7F17649956A6}"/>
              </a:ext>
            </a:extLst>
          </p:cNvPr>
          <p:cNvSpPr txBox="1"/>
          <p:nvPr/>
        </p:nvSpPr>
        <p:spPr>
          <a:xfrm>
            <a:off x="307827" y="2308962"/>
            <a:ext cx="4039068" cy="3958673"/>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b="1" dirty="0"/>
              <a:t>UTLEIE AV STALLPLASS</a:t>
            </a:r>
            <a:endParaRPr lang="en-US" dirty="0"/>
          </a:p>
          <a:p>
            <a:pPr marL="285750" indent="-228600">
              <a:lnSpc>
                <a:spcPct val="90000"/>
              </a:lnSpc>
              <a:spcAft>
                <a:spcPts val="600"/>
              </a:spcAft>
              <a:buFont typeface="Arial" panose="020B0604020202020204" pitchFamily="34" charset="0"/>
              <a:buChar char="•"/>
            </a:pPr>
            <a:endParaRPr lang="en-US" b="1" dirty="0"/>
          </a:p>
          <a:p>
            <a:pPr marL="285750" indent="-228600">
              <a:lnSpc>
                <a:spcPct val="90000"/>
              </a:lnSpc>
              <a:spcAft>
                <a:spcPts val="600"/>
              </a:spcAft>
              <a:buFont typeface="Arial" panose="020B0604020202020204" pitchFamily="34" charset="0"/>
              <a:buChar char="•"/>
            </a:pPr>
            <a:r>
              <a:rPr lang="en-US" b="1" dirty="0"/>
              <a:t>VENTELISTE</a:t>
            </a:r>
            <a:r>
              <a:rPr lang="en-US" dirty="0"/>
              <a:t> – SPRENGT KAPASITET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b="1" dirty="0"/>
              <a:t>FAMILIER OG UNGDOM</a:t>
            </a:r>
            <a:r>
              <a:rPr lang="en-US" dirty="0"/>
              <a:t> ER AKTIVE SAMMEN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RIDNING, DYR OG TRIVSEL I FOKUS</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TILBUD OM KURS MM.</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endParaRPr lang="en-US" dirty="0"/>
          </a:p>
          <a:p>
            <a:pPr marL="57150">
              <a:lnSpc>
                <a:spcPct val="90000"/>
              </a:lnSpc>
              <a:spcAft>
                <a:spcPts val="600"/>
              </a:spcAft>
            </a:pPr>
            <a:r>
              <a:rPr lang="en-US" dirty="0">
                <a:latin typeface="Bradley Hand ITC" panose="03070402050302030203" pitchFamily="66" charset="0"/>
              </a:rPr>
              <a:t>ALLE ER VELKOMNE</a:t>
            </a:r>
          </a:p>
          <a:p>
            <a:pPr indent="-228600">
              <a:lnSpc>
                <a:spcPct val="90000"/>
              </a:lnSpc>
              <a:spcAft>
                <a:spcPts val="600"/>
              </a:spcAft>
              <a:buFont typeface="Arial" panose="020B0604020202020204" pitchFamily="34" charset="0"/>
              <a:buChar char="•"/>
            </a:pPr>
            <a:endParaRPr lang="en-US" dirty="0"/>
          </a:p>
        </p:txBody>
      </p:sp>
      <p:sp>
        <p:nvSpPr>
          <p:cNvPr id="69" name="Rectangle 68">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F0577A9-F9CB-47C6-95FD-EB87F44EDDF2}"/>
              </a:ext>
            </a:extLst>
          </p:cNvPr>
          <p:cNvPicPr>
            <a:picLocks noChangeAspect="1"/>
          </p:cNvPicPr>
          <p:nvPr/>
        </p:nvPicPr>
        <p:blipFill rotWithShape="1">
          <a:blip r:embed="rId3"/>
          <a:srcRect r="-1" b="20615"/>
          <a:stretch/>
        </p:blipFill>
        <p:spPr>
          <a:xfrm>
            <a:off x="4939726" y="562510"/>
            <a:ext cx="3917178" cy="3145516"/>
          </a:xfrm>
          <a:prstGeom prst="rect">
            <a:avLst/>
          </a:prstGeom>
        </p:spPr>
      </p:pic>
      <p:sp>
        <p:nvSpPr>
          <p:cNvPr id="73" name="Rectangle 72">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C07EE0B-5D9D-491E-AE0A-2212B8645709}"/>
              </a:ext>
            </a:extLst>
          </p:cNvPr>
          <p:cNvPicPr>
            <a:picLocks noChangeAspect="1"/>
          </p:cNvPicPr>
          <p:nvPr/>
        </p:nvPicPr>
        <p:blipFill rotWithShape="1">
          <a:blip r:embed="rId4"/>
          <a:srcRect r="-2" b="29992"/>
          <a:stretch/>
        </p:blipFill>
        <p:spPr>
          <a:xfrm>
            <a:off x="8306262" y="514905"/>
            <a:ext cx="3510285" cy="2672789"/>
          </a:xfrm>
          <a:prstGeom prst="rect">
            <a:avLst/>
          </a:prstGeom>
          <a:ln w="47625">
            <a:solidFill>
              <a:schemeClr val="tx1"/>
            </a:solidFill>
          </a:ln>
        </p:spPr>
      </p:pic>
      <p:sp>
        <p:nvSpPr>
          <p:cNvPr id="75" name="Rectangle 74">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48068D3-31F1-4639-9F83-1E42D4ADD59F}"/>
              </a:ext>
            </a:extLst>
          </p:cNvPr>
          <p:cNvPicPr>
            <a:picLocks noChangeAspect="1"/>
          </p:cNvPicPr>
          <p:nvPr/>
        </p:nvPicPr>
        <p:blipFill rotWithShape="1">
          <a:blip r:embed="rId5"/>
          <a:srcRect l="7631" r="19912" b="2"/>
          <a:stretch/>
        </p:blipFill>
        <p:spPr>
          <a:xfrm>
            <a:off x="4939726" y="4288298"/>
            <a:ext cx="3917178" cy="2065554"/>
          </a:xfrm>
          <a:prstGeom prst="rect">
            <a:avLst/>
          </a:prstGeom>
        </p:spPr>
      </p:pic>
      <p:sp>
        <p:nvSpPr>
          <p:cNvPr id="77" name="Rectangle 76">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D78DAEC-2300-4CE2-9C2F-D0B7B7A1FE16}"/>
              </a:ext>
            </a:extLst>
          </p:cNvPr>
          <p:cNvPicPr>
            <a:picLocks noChangeAspect="1"/>
          </p:cNvPicPr>
          <p:nvPr/>
        </p:nvPicPr>
        <p:blipFill rotWithShape="1">
          <a:blip r:embed="rId6"/>
          <a:srcRect t="12540" r="2" b="14766"/>
          <a:stretch/>
        </p:blipFill>
        <p:spPr>
          <a:xfrm>
            <a:off x="9153668" y="3670296"/>
            <a:ext cx="2710504" cy="2672799"/>
          </a:xfrm>
          <a:prstGeom prst="rect">
            <a:avLst/>
          </a:prstGeom>
        </p:spPr>
      </p:pic>
    </p:spTree>
    <p:extLst>
      <p:ext uri="{BB962C8B-B14F-4D97-AF65-F5344CB8AC3E}">
        <p14:creationId xmlns:p14="http://schemas.microsoft.com/office/powerpoint/2010/main" val="327786437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EECFA6-04A5-4D5C-9548-683048ABBCE1}"/>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dirty="0">
                <a:solidFill>
                  <a:srgbClr val="FFFFFF"/>
                </a:solidFill>
                <a:latin typeface="Aharoni" panose="02010803020104030203" pitchFamily="2" charset="-79"/>
                <a:cs typeface="Aharoni" panose="02010803020104030203" pitchFamily="2" charset="-79"/>
              </a:rPr>
              <a:t>PARA-IDRETT</a:t>
            </a:r>
            <a:r>
              <a:rPr lang="en-US" sz="4800" kern="1200" dirty="0">
                <a:solidFill>
                  <a:srgbClr val="FFFFFF"/>
                </a:solidFill>
                <a:latin typeface="+mj-lt"/>
                <a:ea typeface="+mj-ea"/>
                <a:cs typeface="+mj-cs"/>
              </a:rPr>
              <a:t> OPP TIL INTERNASJONALT NIVÅ</a:t>
            </a:r>
          </a:p>
        </p:txBody>
      </p:sp>
      <p:pic>
        <p:nvPicPr>
          <p:cNvPr id="5" name="Picture 4">
            <a:extLst>
              <a:ext uri="{FF2B5EF4-FFF2-40B4-BE49-F238E27FC236}">
                <a16:creationId xmlns:a16="http://schemas.microsoft.com/office/drawing/2014/main" id="{1C8B7542-D6BB-4AE7-B32B-7375E816C995}"/>
              </a:ext>
            </a:extLst>
          </p:cNvPr>
          <p:cNvPicPr>
            <a:picLocks noChangeAspect="1"/>
          </p:cNvPicPr>
          <p:nvPr/>
        </p:nvPicPr>
        <p:blipFill rotWithShape="1">
          <a:blip r:embed="rId3"/>
          <a:srcRect t="5837" r="4" b="21839"/>
          <a:stretch/>
        </p:blipFill>
        <p:spPr>
          <a:xfrm>
            <a:off x="8301005" y="321733"/>
            <a:ext cx="3564589" cy="3003034"/>
          </a:xfrm>
          <a:prstGeom prst="rect">
            <a:avLst/>
          </a:prstGeom>
        </p:spPr>
      </p:pic>
      <p:cxnSp>
        <p:nvCxnSpPr>
          <p:cNvPr id="62" name="Straight Connector 6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59B6721E-48C2-45DC-AFDE-601098CAA992}"/>
              </a:ext>
            </a:extLst>
          </p:cNvPr>
          <p:cNvPicPr>
            <a:picLocks noChangeAspect="1"/>
          </p:cNvPicPr>
          <p:nvPr/>
        </p:nvPicPr>
        <p:blipFill rotWithShape="1">
          <a:blip r:embed="rId4"/>
          <a:srcRect t="3667" r="2" b="16145"/>
          <a:stretch/>
        </p:blipFill>
        <p:spPr>
          <a:xfrm>
            <a:off x="326406" y="321733"/>
            <a:ext cx="4151681" cy="3438124"/>
          </a:xfrm>
          <a:prstGeom prst="rect">
            <a:avLst/>
          </a:prstGeom>
        </p:spPr>
      </p:pic>
      <p:sp>
        <p:nvSpPr>
          <p:cNvPr id="38" name="TextBox 37">
            <a:extLst>
              <a:ext uri="{FF2B5EF4-FFF2-40B4-BE49-F238E27FC236}">
                <a16:creationId xmlns:a16="http://schemas.microsoft.com/office/drawing/2014/main" id="{F4CB65DC-FEFF-4B0F-8FDE-245FB34B9DBA}"/>
              </a:ext>
            </a:extLst>
          </p:cNvPr>
          <p:cNvSpPr txBox="1"/>
          <p:nvPr/>
        </p:nvSpPr>
        <p:spPr>
          <a:xfrm>
            <a:off x="5138287" y="5791200"/>
            <a:ext cx="6662285" cy="646331"/>
          </a:xfrm>
          <a:prstGeom prst="rect">
            <a:avLst/>
          </a:prstGeom>
          <a:noFill/>
        </p:spPr>
        <p:txBody>
          <a:bodyPr wrap="square" rtlCol="0">
            <a:spAutoFit/>
          </a:bodyPr>
          <a:lstStyle/>
          <a:p>
            <a:r>
              <a:rPr lang="nb-NO" dirty="0">
                <a:solidFill>
                  <a:schemeClr val="bg1"/>
                </a:solidFill>
              </a:rPr>
              <a:t>NM - OG EM DELTAGERE TRENER PÅ OPPDAL, </a:t>
            </a:r>
          </a:p>
          <a:p>
            <a:r>
              <a:rPr lang="nb-NO" dirty="0">
                <a:solidFill>
                  <a:schemeClr val="bg1"/>
                </a:solidFill>
              </a:rPr>
              <a:t>ELLER HAR FLYTTET TIL OPPDAL FOR Å SATSE</a:t>
            </a:r>
          </a:p>
        </p:txBody>
      </p:sp>
      <p:pic>
        <p:nvPicPr>
          <p:cNvPr id="3" name="Picture 2">
            <a:extLst>
              <a:ext uri="{FF2B5EF4-FFF2-40B4-BE49-F238E27FC236}">
                <a16:creationId xmlns:a16="http://schemas.microsoft.com/office/drawing/2014/main" id="{A3E54B20-D6B6-4CEA-AD8F-0D85A5F8A3A4}"/>
              </a:ext>
            </a:extLst>
          </p:cNvPr>
          <p:cNvPicPr>
            <a:picLocks noChangeAspect="1"/>
          </p:cNvPicPr>
          <p:nvPr/>
        </p:nvPicPr>
        <p:blipFill>
          <a:blip r:embed="rId5"/>
          <a:stretch>
            <a:fillRect/>
          </a:stretch>
        </p:blipFill>
        <p:spPr>
          <a:xfrm>
            <a:off x="4643333" y="321733"/>
            <a:ext cx="3479199" cy="3014173"/>
          </a:xfrm>
          <a:prstGeom prst="rect">
            <a:avLst/>
          </a:prstGeom>
        </p:spPr>
      </p:pic>
      <p:sp>
        <p:nvSpPr>
          <p:cNvPr id="4" name="TextBox 3">
            <a:extLst>
              <a:ext uri="{FF2B5EF4-FFF2-40B4-BE49-F238E27FC236}">
                <a16:creationId xmlns:a16="http://schemas.microsoft.com/office/drawing/2014/main" id="{93E6703D-0411-4651-ABBD-BE2B20C05CF3}"/>
              </a:ext>
            </a:extLst>
          </p:cNvPr>
          <p:cNvSpPr txBox="1"/>
          <p:nvPr/>
        </p:nvSpPr>
        <p:spPr>
          <a:xfrm>
            <a:off x="391428" y="3218440"/>
            <a:ext cx="4160452" cy="369332"/>
          </a:xfrm>
          <a:prstGeom prst="rect">
            <a:avLst/>
          </a:prstGeom>
          <a:noFill/>
        </p:spPr>
        <p:txBody>
          <a:bodyPr wrap="square" rtlCol="0">
            <a:spAutoFit/>
          </a:bodyPr>
          <a:lstStyle/>
          <a:p>
            <a:r>
              <a:rPr lang="nb-NO" b="1" dirty="0">
                <a:solidFill>
                  <a:schemeClr val="bg1"/>
                </a:solidFill>
              </a:rPr>
              <a:t>Camilla: </a:t>
            </a:r>
            <a:r>
              <a:rPr lang="nb-NO" dirty="0">
                <a:solidFill>
                  <a:schemeClr val="bg1"/>
                </a:solidFill>
              </a:rPr>
              <a:t>U25 Para, NM 2018 og 2019</a:t>
            </a:r>
          </a:p>
        </p:txBody>
      </p:sp>
      <p:sp>
        <p:nvSpPr>
          <p:cNvPr id="13" name="TextBox 12">
            <a:extLst>
              <a:ext uri="{FF2B5EF4-FFF2-40B4-BE49-F238E27FC236}">
                <a16:creationId xmlns:a16="http://schemas.microsoft.com/office/drawing/2014/main" id="{D7071649-92B9-46CD-B316-95F15D0EEC7B}"/>
              </a:ext>
            </a:extLst>
          </p:cNvPr>
          <p:cNvSpPr txBox="1"/>
          <p:nvPr/>
        </p:nvSpPr>
        <p:spPr>
          <a:xfrm>
            <a:off x="4686413" y="2978705"/>
            <a:ext cx="3652274" cy="369332"/>
          </a:xfrm>
          <a:prstGeom prst="rect">
            <a:avLst/>
          </a:prstGeom>
          <a:noFill/>
        </p:spPr>
        <p:txBody>
          <a:bodyPr wrap="square" rtlCol="0">
            <a:spAutoFit/>
          </a:bodyPr>
          <a:lstStyle/>
          <a:p>
            <a:r>
              <a:rPr lang="nb-NO" b="1" dirty="0">
                <a:solidFill>
                  <a:schemeClr val="bg1"/>
                </a:solidFill>
              </a:rPr>
              <a:t>Kristin</a:t>
            </a:r>
            <a:r>
              <a:rPr lang="nb-NO" dirty="0">
                <a:solidFill>
                  <a:schemeClr val="bg1"/>
                </a:solidFill>
              </a:rPr>
              <a:t>: U25 Para, Bronse NM 2018</a:t>
            </a:r>
          </a:p>
        </p:txBody>
      </p:sp>
      <p:pic>
        <p:nvPicPr>
          <p:cNvPr id="7" name="Picture 6">
            <a:extLst>
              <a:ext uri="{FF2B5EF4-FFF2-40B4-BE49-F238E27FC236}">
                <a16:creationId xmlns:a16="http://schemas.microsoft.com/office/drawing/2014/main" id="{63741EBF-FDC0-47F7-A1BD-9FC31F7064EC}"/>
              </a:ext>
            </a:extLst>
          </p:cNvPr>
          <p:cNvPicPr>
            <a:picLocks noChangeAspect="1"/>
          </p:cNvPicPr>
          <p:nvPr/>
        </p:nvPicPr>
        <p:blipFill rotWithShape="1">
          <a:blip r:embed="rId6"/>
          <a:srcRect r="-1" b="9058"/>
          <a:stretch/>
        </p:blipFill>
        <p:spPr>
          <a:xfrm>
            <a:off x="322020" y="3723134"/>
            <a:ext cx="4160452" cy="3026833"/>
          </a:xfrm>
          <a:prstGeom prst="rect">
            <a:avLst/>
          </a:prstGeom>
          <a:ln w="22225">
            <a:solidFill>
              <a:schemeClr val="bg1"/>
            </a:solidFill>
          </a:ln>
        </p:spPr>
      </p:pic>
      <p:pic>
        <p:nvPicPr>
          <p:cNvPr id="6" name="Picture 5">
            <a:extLst>
              <a:ext uri="{FF2B5EF4-FFF2-40B4-BE49-F238E27FC236}">
                <a16:creationId xmlns:a16="http://schemas.microsoft.com/office/drawing/2014/main" id="{B4BC6EFF-D869-4C7A-AB7A-3256D4061325}"/>
              </a:ext>
            </a:extLst>
          </p:cNvPr>
          <p:cNvPicPr>
            <a:picLocks noChangeAspect="1"/>
          </p:cNvPicPr>
          <p:nvPr/>
        </p:nvPicPr>
        <p:blipFill rotWithShape="1">
          <a:blip r:embed="rId7"/>
          <a:srcRect t="10882" b="23880"/>
          <a:stretch/>
        </p:blipFill>
        <p:spPr>
          <a:xfrm>
            <a:off x="3209227" y="5599522"/>
            <a:ext cx="1268083" cy="1144138"/>
          </a:xfrm>
          <a:prstGeom prst="rect">
            <a:avLst/>
          </a:prstGeom>
        </p:spPr>
      </p:pic>
      <p:sp>
        <p:nvSpPr>
          <p:cNvPr id="14" name="TextBox 13">
            <a:extLst>
              <a:ext uri="{FF2B5EF4-FFF2-40B4-BE49-F238E27FC236}">
                <a16:creationId xmlns:a16="http://schemas.microsoft.com/office/drawing/2014/main" id="{4588DD78-CEBE-4E89-9FE0-2AE7856D1FED}"/>
              </a:ext>
            </a:extLst>
          </p:cNvPr>
          <p:cNvSpPr txBox="1"/>
          <p:nvPr/>
        </p:nvSpPr>
        <p:spPr>
          <a:xfrm>
            <a:off x="326406" y="3723134"/>
            <a:ext cx="4003465" cy="369332"/>
          </a:xfrm>
          <a:prstGeom prst="rect">
            <a:avLst/>
          </a:prstGeom>
          <a:noFill/>
        </p:spPr>
        <p:txBody>
          <a:bodyPr wrap="square" rtlCol="0">
            <a:spAutoFit/>
          </a:bodyPr>
          <a:lstStyle/>
          <a:p>
            <a:r>
              <a:rPr lang="nb-NO" b="1" dirty="0">
                <a:solidFill>
                  <a:schemeClr val="bg1"/>
                </a:solidFill>
              </a:rPr>
              <a:t>Alise</a:t>
            </a:r>
            <a:r>
              <a:rPr lang="nb-NO" dirty="0">
                <a:solidFill>
                  <a:schemeClr val="bg1"/>
                </a:solidFill>
              </a:rPr>
              <a:t>: Young Rider Para, Bronse NM 2020</a:t>
            </a:r>
          </a:p>
        </p:txBody>
      </p:sp>
      <p:sp>
        <p:nvSpPr>
          <p:cNvPr id="15" name="TextBox 14">
            <a:extLst>
              <a:ext uri="{FF2B5EF4-FFF2-40B4-BE49-F238E27FC236}">
                <a16:creationId xmlns:a16="http://schemas.microsoft.com/office/drawing/2014/main" id="{9D67ECC0-51DF-4A2F-8060-D1A79A489B5E}"/>
              </a:ext>
            </a:extLst>
          </p:cNvPr>
          <p:cNvSpPr txBox="1"/>
          <p:nvPr/>
        </p:nvSpPr>
        <p:spPr>
          <a:xfrm>
            <a:off x="8287778" y="2989136"/>
            <a:ext cx="3479200" cy="369332"/>
          </a:xfrm>
          <a:prstGeom prst="rect">
            <a:avLst/>
          </a:prstGeom>
          <a:noFill/>
        </p:spPr>
        <p:txBody>
          <a:bodyPr wrap="square" rtlCol="0">
            <a:spAutoFit/>
          </a:bodyPr>
          <a:lstStyle/>
          <a:p>
            <a:r>
              <a:rPr lang="nb-NO" b="1" dirty="0">
                <a:solidFill>
                  <a:schemeClr val="bg1"/>
                </a:solidFill>
              </a:rPr>
              <a:t>Anita</a:t>
            </a:r>
            <a:r>
              <a:rPr lang="nb-NO" dirty="0">
                <a:solidFill>
                  <a:schemeClr val="bg1"/>
                </a:solidFill>
              </a:rPr>
              <a:t>: Landslag Senior og </a:t>
            </a:r>
            <a:r>
              <a:rPr lang="nb-NO" b="1" dirty="0">
                <a:solidFill>
                  <a:schemeClr val="bg1"/>
                </a:solidFill>
              </a:rPr>
              <a:t>EM Para</a:t>
            </a:r>
          </a:p>
        </p:txBody>
      </p:sp>
    </p:spTree>
    <p:extLst>
      <p:ext uri="{BB962C8B-B14F-4D97-AF65-F5344CB8AC3E}">
        <p14:creationId xmlns:p14="http://schemas.microsoft.com/office/powerpoint/2010/main" val="304347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8"/>
                                        </p:tgtEl>
                                        <p:attrNameLst>
                                          <p:attrName>r</p:attrName>
                                        </p:attrNameLst>
                                      </p:cBhvr>
                                    </p:animRot>
                                    <p:animRot by="-240000">
                                      <p:cBhvr>
                                        <p:cTn id="7" dur="200" fill="hold">
                                          <p:stCondLst>
                                            <p:cond delay="200"/>
                                          </p:stCondLst>
                                        </p:cTn>
                                        <p:tgtEl>
                                          <p:spTgt spid="38"/>
                                        </p:tgtEl>
                                        <p:attrNameLst>
                                          <p:attrName>r</p:attrName>
                                        </p:attrNameLst>
                                      </p:cBhvr>
                                    </p:animRot>
                                    <p:animRot by="240000">
                                      <p:cBhvr>
                                        <p:cTn id="8" dur="200" fill="hold">
                                          <p:stCondLst>
                                            <p:cond delay="400"/>
                                          </p:stCondLst>
                                        </p:cTn>
                                        <p:tgtEl>
                                          <p:spTgt spid="38"/>
                                        </p:tgtEl>
                                        <p:attrNameLst>
                                          <p:attrName>r</p:attrName>
                                        </p:attrNameLst>
                                      </p:cBhvr>
                                    </p:animRot>
                                    <p:animRot by="-240000">
                                      <p:cBhvr>
                                        <p:cTn id="9" dur="200" fill="hold">
                                          <p:stCondLst>
                                            <p:cond delay="600"/>
                                          </p:stCondLst>
                                        </p:cTn>
                                        <p:tgtEl>
                                          <p:spTgt spid="38"/>
                                        </p:tgtEl>
                                        <p:attrNameLst>
                                          <p:attrName>r</p:attrName>
                                        </p:attrNameLst>
                                      </p:cBhvr>
                                    </p:animRot>
                                    <p:animRot by="120000">
                                      <p:cBhvr>
                                        <p:cTn id="10"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CFA6-04A5-4D5C-9548-683048ABBCE1}"/>
              </a:ext>
            </a:extLst>
          </p:cNvPr>
          <p:cNvSpPr>
            <a:spLocks noGrp="1"/>
          </p:cNvSpPr>
          <p:nvPr>
            <p:ph type="title"/>
          </p:nvPr>
        </p:nvSpPr>
        <p:spPr>
          <a:xfrm>
            <a:off x="302160" y="88999"/>
            <a:ext cx="10515600" cy="1325563"/>
          </a:xfrm>
        </p:spPr>
        <p:txBody>
          <a:bodyPr>
            <a:normAutofit fontScale="90000"/>
          </a:bodyPr>
          <a:lstStyle/>
          <a:p>
            <a:pPr algn="ctr">
              <a:lnSpc>
                <a:spcPct val="100000"/>
              </a:lnSpc>
            </a:pPr>
            <a:r>
              <a:rPr lang="nb-NO" dirty="0">
                <a:latin typeface="Aharoni" panose="02010803020104030203" pitchFamily="2" charset="-79"/>
                <a:cs typeface="Aharoni" panose="02010803020104030203" pitchFamily="2" charset="-79"/>
              </a:rPr>
              <a:t>ELITESATSNING</a:t>
            </a:r>
            <a:r>
              <a:rPr lang="nb-NO" dirty="0"/>
              <a:t> TIL INTERNASJONALT NIVÅ</a:t>
            </a:r>
            <a:br>
              <a:rPr lang="nb-NO" dirty="0"/>
            </a:br>
            <a:r>
              <a:rPr lang="nb-NO" dirty="0"/>
              <a:t>    </a:t>
            </a:r>
            <a:r>
              <a:rPr lang="nb-NO" sz="1800" b="1" i="1" dirty="0">
                <a:highlight>
                  <a:srgbClr val="FFFF00"/>
                </a:highlight>
              </a:rPr>
              <a:t>SE VIDEO </a:t>
            </a:r>
            <a:r>
              <a:rPr lang="nb-NO" sz="1800" i="1" dirty="0">
                <a:highlight>
                  <a:srgbClr val="FFFF00"/>
                </a:highlight>
              </a:rPr>
              <a:t>med lyd, krever internett</a:t>
            </a:r>
          </a:p>
        </p:txBody>
      </p:sp>
      <p:pic>
        <p:nvPicPr>
          <p:cNvPr id="3" name="Picture 2">
            <a:extLst>
              <a:ext uri="{FF2B5EF4-FFF2-40B4-BE49-F238E27FC236}">
                <a16:creationId xmlns:a16="http://schemas.microsoft.com/office/drawing/2014/main" id="{4FE5FD88-C293-413C-B08C-4D9020ED3EB5}"/>
              </a:ext>
            </a:extLst>
          </p:cNvPr>
          <p:cNvPicPr>
            <a:picLocks noChangeAspect="1"/>
          </p:cNvPicPr>
          <p:nvPr/>
        </p:nvPicPr>
        <p:blipFill>
          <a:blip r:embed="rId3"/>
          <a:stretch>
            <a:fillRect/>
          </a:stretch>
        </p:blipFill>
        <p:spPr>
          <a:xfrm>
            <a:off x="9391650" y="5733658"/>
            <a:ext cx="2733674" cy="1124342"/>
          </a:xfrm>
          <a:prstGeom prst="rect">
            <a:avLst/>
          </a:prstGeom>
        </p:spPr>
      </p:pic>
      <p:sp>
        <p:nvSpPr>
          <p:cNvPr id="9" name="TextBox 8">
            <a:extLst>
              <a:ext uri="{FF2B5EF4-FFF2-40B4-BE49-F238E27FC236}">
                <a16:creationId xmlns:a16="http://schemas.microsoft.com/office/drawing/2014/main" id="{4E6FB84B-E413-46DC-8558-227B763F8E2C}"/>
              </a:ext>
            </a:extLst>
          </p:cNvPr>
          <p:cNvSpPr txBox="1"/>
          <p:nvPr/>
        </p:nvSpPr>
        <p:spPr>
          <a:xfrm>
            <a:off x="198465" y="1225689"/>
            <a:ext cx="5222340" cy="5632311"/>
          </a:xfrm>
          <a:prstGeom prst="rect">
            <a:avLst/>
          </a:prstGeom>
          <a:solidFill>
            <a:schemeClr val="bg2">
              <a:alpha val="50000"/>
            </a:schemeClr>
          </a:solidFill>
        </p:spPr>
        <p:txBody>
          <a:bodyPr wrap="square" rtlCol="0">
            <a:spAutoFit/>
          </a:bodyPr>
          <a:lstStyle/>
          <a:p>
            <a:r>
              <a:rPr lang="nb-NO" b="1" dirty="0"/>
              <a:t>NORGES BESTE EKVIPASJER</a:t>
            </a:r>
          </a:p>
          <a:p>
            <a:r>
              <a:rPr lang="nb-NO" b="1" dirty="0"/>
              <a:t>FINNES PÅ OPPDAL!</a:t>
            </a:r>
          </a:p>
          <a:p>
            <a:endParaRPr lang="nb-NO" dirty="0"/>
          </a:p>
          <a:p>
            <a:pPr marL="285750" indent="-285750">
              <a:buFont typeface="Arial" panose="020B0604020202020204" pitchFamily="34" charset="0"/>
              <a:buChar char="•"/>
            </a:pPr>
            <a:r>
              <a:rPr lang="nb-NO" dirty="0"/>
              <a:t>INTERKOMMUNALT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INTERNASJONAL SATSNING</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PARA ELITEIDRETT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LANDSLAG</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EUROPAMESTERSKAP</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NORDISK MESTERSKAP</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NORSK MESTERSKAP</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a:t>BUNDESCHAMPIONAT</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b="1" dirty="0"/>
              <a:t>UNGHESTER, UTDANNING, UNDERVISNING</a:t>
            </a:r>
          </a:p>
        </p:txBody>
      </p:sp>
      <p:pic>
        <p:nvPicPr>
          <p:cNvPr id="5" name="Online Media 4" title="NM 2020 Oppdal">
            <a:hlinkClick r:id="" action="ppaction://media"/>
            <a:extLst>
              <a:ext uri="{FF2B5EF4-FFF2-40B4-BE49-F238E27FC236}">
                <a16:creationId xmlns:a16="http://schemas.microsoft.com/office/drawing/2014/main" id="{A1F2D842-24D2-46CC-9DD5-C51FE078AB08}"/>
              </a:ext>
            </a:extLst>
          </p:cNvPr>
          <p:cNvPicPr>
            <a:picLocks noRot="1" noChangeAspect="1"/>
          </p:cNvPicPr>
          <p:nvPr>
            <a:videoFile r:link="rId1"/>
          </p:nvPr>
        </p:nvPicPr>
        <p:blipFill>
          <a:blip r:embed="rId4"/>
          <a:stretch>
            <a:fillRect/>
          </a:stretch>
        </p:blipFill>
        <p:spPr>
          <a:xfrm>
            <a:off x="4380749" y="1268316"/>
            <a:ext cx="7682431" cy="4321367"/>
          </a:xfrm>
          <a:prstGeom prst="rect">
            <a:avLst/>
          </a:prstGeom>
        </p:spPr>
      </p:pic>
    </p:spTree>
    <p:extLst>
      <p:ext uri="{BB962C8B-B14F-4D97-AF65-F5344CB8AC3E}">
        <p14:creationId xmlns:p14="http://schemas.microsoft.com/office/powerpoint/2010/main" val="1805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B4A180-02EF-46A9-B9BB-76DAE1FAD27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dirty="0">
                <a:solidFill>
                  <a:schemeClr val="bg1"/>
                </a:solidFill>
              </a:rPr>
              <a:t>PRESENTASJON AV PROSJEKT</a:t>
            </a:r>
          </a:p>
        </p:txBody>
      </p:sp>
      <p:sp>
        <p:nvSpPr>
          <p:cNvPr id="3" name="TextBox 2">
            <a:extLst>
              <a:ext uri="{FF2B5EF4-FFF2-40B4-BE49-F238E27FC236}">
                <a16:creationId xmlns:a16="http://schemas.microsoft.com/office/drawing/2014/main" id="{CDB83FAA-E0DF-4853-BA83-8207DED0DBB3}"/>
              </a:ext>
            </a:extLst>
          </p:cNvPr>
          <p:cNvSpPr txBox="1"/>
          <p:nvPr/>
        </p:nvSpPr>
        <p:spPr>
          <a:xfrm>
            <a:off x="479297" y="2850344"/>
            <a:ext cx="8779003" cy="3660185"/>
          </a:xfrm>
          <a:prstGeom prst="rect">
            <a:avLst/>
          </a:prstGeom>
        </p:spPr>
        <p:txBody>
          <a:bodyPr vert="horz" lIns="91440" tIns="45720" rIns="91440" bIns="45720" rtlCol="0" anchor="ctr">
            <a:normAutofit/>
          </a:bodyPr>
          <a:lstStyle/>
          <a:p>
            <a:pPr>
              <a:lnSpc>
                <a:spcPct val="90000"/>
              </a:lnSpc>
              <a:spcAft>
                <a:spcPts val="600"/>
              </a:spcAft>
            </a:pPr>
            <a:r>
              <a:rPr lang="en-US" sz="2000" dirty="0" err="1"/>
              <a:t>Prosjektet</a:t>
            </a:r>
            <a:r>
              <a:rPr lang="en-US" sz="2000" dirty="0"/>
              <a:t> </a:t>
            </a:r>
            <a:r>
              <a:rPr lang="en-US" sz="2000" dirty="0" err="1"/>
              <a:t>består</a:t>
            </a:r>
            <a:r>
              <a:rPr lang="en-US" sz="2000" dirty="0"/>
              <a:t> i </a:t>
            </a:r>
            <a:r>
              <a:rPr lang="en-US" sz="2000" dirty="0" err="1"/>
              <a:t>hovesak</a:t>
            </a:r>
            <a:r>
              <a:rPr lang="en-US" sz="2000" dirty="0"/>
              <a:t> av: </a:t>
            </a:r>
          </a:p>
          <a:p>
            <a:pPr>
              <a:lnSpc>
                <a:spcPct val="90000"/>
              </a:lnSpc>
              <a:spcAft>
                <a:spcPts val="600"/>
              </a:spcAft>
            </a:pPr>
            <a:endParaRPr lang="en-US" sz="2000" dirty="0"/>
          </a:p>
          <a:p>
            <a:pPr marL="342900" indent="-228600">
              <a:lnSpc>
                <a:spcPct val="90000"/>
              </a:lnSpc>
              <a:spcAft>
                <a:spcPts val="600"/>
              </a:spcAft>
              <a:buFont typeface="Arial" panose="020B0604020202020204" pitchFamily="34" charset="0"/>
              <a:buChar char="•"/>
            </a:pPr>
            <a:r>
              <a:rPr lang="en-US" sz="2000" b="1" dirty="0"/>
              <a:t>NYBYGG:  </a:t>
            </a:r>
            <a:r>
              <a:rPr lang="en-US" sz="2000" b="1" dirty="0" err="1"/>
              <a:t>Isolert</a:t>
            </a:r>
            <a:r>
              <a:rPr lang="en-US" sz="2000" b="1" dirty="0"/>
              <a:t> </a:t>
            </a:r>
            <a:r>
              <a:rPr lang="en-US" sz="2000" b="1" dirty="0" err="1"/>
              <a:t>ridehall</a:t>
            </a:r>
            <a:r>
              <a:rPr lang="en-US" sz="2000" b="1" dirty="0"/>
              <a:t> i </a:t>
            </a:r>
            <a:r>
              <a:rPr lang="en-US" sz="2000" b="1" dirty="0" err="1"/>
              <a:t>barskt</a:t>
            </a:r>
            <a:r>
              <a:rPr lang="en-US" sz="2000" b="1" dirty="0"/>
              <a:t> </a:t>
            </a:r>
            <a:r>
              <a:rPr lang="en-US" sz="2000" b="1" dirty="0" err="1"/>
              <a:t>vinterklima</a:t>
            </a:r>
            <a:r>
              <a:rPr lang="en-US" sz="2000" b="1" dirty="0"/>
              <a:t>, med </a:t>
            </a:r>
            <a:r>
              <a:rPr lang="en-US" sz="2000" b="1" dirty="0" err="1"/>
              <a:t>oppstalling</a:t>
            </a:r>
            <a:r>
              <a:rPr lang="en-US" sz="2000" b="1" dirty="0"/>
              <a:t> </a:t>
            </a:r>
            <a:r>
              <a:rPr lang="en-US" sz="2000" dirty="0"/>
              <a:t>under </a:t>
            </a:r>
            <a:r>
              <a:rPr lang="en-US" sz="2000" dirty="0" err="1"/>
              <a:t>samme</a:t>
            </a:r>
            <a:r>
              <a:rPr lang="en-US" sz="2000" dirty="0"/>
              <a:t> </a:t>
            </a:r>
            <a:r>
              <a:rPr lang="en-US" sz="2000" dirty="0" err="1"/>
              <a:t>tak</a:t>
            </a:r>
            <a:r>
              <a:rPr lang="en-US" sz="2000" dirty="0"/>
              <a:t> for </a:t>
            </a:r>
            <a:r>
              <a:rPr lang="en-US" sz="2000" dirty="0" err="1"/>
              <a:t>inntjening</a:t>
            </a:r>
            <a:r>
              <a:rPr lang="en-US" sz="2000" dirty="0"/>
              <a:t> av </a:t>
            </a:r>
            <a:r>
              <a:rPr lang="en-US" sz="2000" dirty="0" err="1"/>
              <a:t>bygget</a:t>
            </a:r>
            <a:r>
              <a:rPr lang="en-US" sz="2000" dirty="0"/>
              <a:t> </a:t>
            </a:r>
            <a:r>
              <a:rPr lang="en-US" sz="2000" dirty="0" err="1"/>
              <a:t>samt</a:t>
            </a:r>
            <a:r>
              <a:rPr lang="en-US" sz="2000" dirty="0"/>
              <a:t> </a:t>
            </a:r>
            <a:r>
              <a:rPr lang="en-US" sz="2000" dirty="0" err="1"/>
              <a:t>behov</a:t>
            </a:r>
            <a:r>
              <a:rPr lang="en-US" sz="2000" dirty="0"/>
              <a:t> for </a:t>
            </a:r>
            <a:r>
              <a:rPr lang="en-US" sz="2000" dirty="0" err="1"/>
              <a:t>økt</a:t>
            </a:r>
            <a:r>
              <a:rPr lang="en-US" sz="2000" dirty="0"/>
              <a:t> </a:t>
            </a:r>
            <a:r>
              <a:rPr lang="en-US" sz="2000" dirty="0" err="1"/>
              <a:t>kapasitet</a:t>
            </a:r>
            <a:r>
              <a:rPr lang="en-US" sz="2000" dirty="0"/>
              <a:t>, </a:t>
            </a:r>
            <a:r>
              <a:rPr lang="en-US" sz="2000" dirty="0" err="1"/>
              <a:t>klubben</a:t>
            </a:r>
            <a:r>
              <a:rPr lang="en-US" sz="2000" dirty="0"/>
              <a:t> </a:t>
            </a:r>
            <a:r>
              <a:rPr lang="en-US" sz="2000" dirty="0" err="1"/>
              <a:t>er</a:t>
            </a:r>
            <a:r>
              <a:rPr lang="en-US" sz="2000" dirty="0"/>
              <a:t> i </a:t>
            </a:r>
            <a:r>
              <a:rPr lang="en-US" sz="2000" dirty="0" err="1"/>
              <a:t>vekst</a:t>
            </a:r>
            <a:r>
              <a:rPr lang="en-US" sz="2000" dirty="0"/>
              <a:t>. </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r>
              <a:rPr lang="en-US" sz="2000" b="1" dirty="0"/>
              <a:t>Lager: </a:t>
            </a:r>
            <a:r>
              <a:rPr lang="en-US" sz="2000" dirty="0" err="1"/>
              <a:t>Mangler</a:t>
            </a:r>
            <a:r>
              <a:rPr lang="en-US" sz="2000" dirty="0"/>
              <a:t> i </a:t>
            </a:r>
            <a:r>
              <a:rPr lang="en-US" sz="2000" dirty="0" err="1"/>
              <a:t>dag</a:t>
            </a:r>
            <a:r>
              <a:rPr lang="en-US" sz="2000" dirty="0"/>
              <a:t> </a:t>
            </a:r>
            <a:r>
              <a:rPr lang="en-US" sz="2000" dirty="0" err="1"/>
              <a:t>mulighet</a:t>
            </a:r>
            <a:r>
              <a:rPr lang="en-US" sz="2000" dirty="0"/>
              <a:t> </a:t>
            </a:r>
            <a:r>
              <a:rPr lang="en-US" sz="2000" dirty="0" err="1"/>
              <a:t>til</a:t>
            </a:r>
            <a:r>
              <a:rPr lang="en-US" sz="2000" dirty="0"/>
              <a:t> å </a:t>
            </a:r>
            <a:r>
              <a:rPr lang="en-US" sz="2000" dirty="0" err="1"/>
              <a:t>lagre</a:t>
            </a:r>
            <a:r>
              <a:rPr lang="en-US" sz="2000" dirty="0"/>
              <a:t> </a:t>
            </a:r>
            <a:r>
              <a:rPr lang="en-US" sz="2000" dirty="0" err="1"/>
              <a:t>høy</a:t>
            </a:r>
            <a:r>
              <a:rPr lang="en-US" sz="2000" dirty="0"/>
              <a:t>, </a:t>
            </a:r>
            <a:r>
              <a:rPr lang="en-US" sz="2000" dirty="0" err="1"/>
              <a:t>fôr</a:t>
            </a:r>
            <a:r>
              <a:rPr lang="en-US" sz="2000" dirty="0"/>
              <a:t> og </a:t>
            </a:r>
            <a:r>
              <a:rPr lang="en-US" sz="2000" dirty="0" err="1"/>
              <a:t>utstyr</a:t>
            </a:r>
            <a:r>
              <a:rPr lang="en-US" sz="2000" dirty="0"/>
              <a:t> </a:t>
            </a:r>
            <a:r>
              <a:rPr lang="en-US" sz="2000" dirty="0" err="1"/>
              <a:t>innendørs</a:t>
            </a:r>
            <a:r>
              <a:rPr lang="en-US" sz="2000" dirty="0"/>
              <a:t>. </a:t>
            </a:r>
            <a:r>
              <a:rPr lang="en-US" sz="2000" dirty="0" err="1"/>
              <a:t>Nybygg</a:t>
            </a:r>
            <a:r>
              <a:rPr lang="en-US" sz="2000" dirty="0"/>
              <a:t> </a:t>
            </a:r>
            <a:r>
              <a:rPr lang="en-US" sz="2000" dirty="0" err="1"/>
              <a:t>vil</a:t>
            </a:r>
            <a:r>
              <a:rPr lang="en-US" sz="2000" dirty="0"/>
              <a:t> </a:t>
            </a:r>
            <a:r>
              <a:rPr lang="en-US" sz="2000" dirty="0" err="1"/>
              <a:t>kunne</a:t>
            </a:r>
            <a:r>
              <a:rPr lang="en-US" sz="2000" dirty="0"/>
              <a:t> </a:t>
            </a:r>
            <a:r>
              <a:rPr lang="en-US" sz="2000" dirty="0" err="1"/>
              <a:t>frigjøre</a:t>
            </a:r>
            <a:r>
              <a:rPr lang="en-US" sz="2000" dirty="0"/>
              <a:t> </a:t>
            </a:r>
            <a:r>
              <a:rPr lang="en-US" sz="2000" dirty="0" err="1"/>
              <a:t>plass</a:t>
            </a:r>
            <a:r>
              <a:rPr lang="en-US" sz="2000" dirty="0"/>
              <a:t>. </a:t>
            </a:r>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a:p>
            <a:pPr marL="342900" indent="-228600">
              <a:lnSpc>
                <a:spcPct val="90000"/>
              </a:lnSpc>
              <a:spcAft>
                <a:spcPts val="600"/>
              </a:spcAft>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5113C43C-CFD3-4BBB-B03F-2CFC4D275667}"/>
              </a:ext>
            </a:extLst>
          </p:cNvPr>
          <p:cNvPicPr>
            <a:picLocks noChangeAspect="1"/>
          </p:cNvPicPr>
          <p:nvPr/>
        </p:nvPicPr>
        <p:blipFill>
          <a:blip r:embed="rId2"/>
          <a:stretch>
            <a:fillRect/>
          </a:stretch>
        </p:blipFill>
        <p:spPr>
          <a:xfrm>
            <a:off x="9391650" y="5733658"/>
            <a:ext cx="2733674" cy="1124342"/>
          </a:xfrm>
          <a:prstGeom prst="rect">
            <a:avLst/>
          </a:prstGeom>
        </p:spPr>
      </p:pic>
    </p:spTree>
    <p:extLst>
      <p:ext uri="{BB962C8B-B14F-4D97-AF65-F5344CB8AC3E}">
        <p14:creationId xmlns:p14="http://schemas.microsoft.com/office/powerpoint/2010/main" val="2443296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1762</Words>
  <Application>Microsoft Office PowerPoint</Application>
  <PresentationFormat>Widescreen</PresentationFormat>
  <Paragraphs>254</Paragraphs>
  <Slides>34</Slides>
  <Notes>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Aharoni</vt:lpstr>
      <vt:lpstr>Arial</vt:lpstr>
      <vt:lpstr>Arial Black</vt:lpstr>
      <vt:lpstr>Bradley Hand ITC</vt:lpstr>
      <vt:lpstr>Calibri</vt:lpstr>
      <vt:lpstr>Calibri Light</vt:lpstr>
      <vt:lpstr>Office Theme</vt:lpstr>
      <vt:lpstr>SØKNAD OM SPILLEMIDLER TIL IDRETTSANLEGG</vt:lpstr>
      <vt:lpstr>INNHOLD</vt:lpstr>
      <vt:lpstr>PRESENTASJON AV SØKER</vt:lpstr>
      <vt:lpstr>PRESENTASJON AV KLUBB &amp; PROSJEKT TRYKK PÅ PIL FOR Å SE: Video med lyd, krever internett</vt:lpstr>
      <vt:lpstr>PowerPoint Presentation</vt:lpstr>
      <vt:lpstr>BREDDEIDRETT </vt:lpstr>
      <vt:lpstr>PARA-IDRETT OPP TIL INTERNASJONALT NIVÅ</vt:lpstr>
      <vt:lpstr>ELITESATSNING TIL INTERNASJONALT NIVÅ     SE VIDEO med lyd, krever internett</vt:lpstr>
      <vt:lpstr>PRESENTASJON AV PROSJEKT</vt:lpstr>
      <vt:lpstr>  SØKNAD OM STØTTE TIL PROSJEKT: ISOLERT RIDEHALL  med oppstalling og lager </vt:lpstr>
      <vt:lpstr>MÅLSETTING</vt:lpstr>
      <vt:lpstr>BEGRUNNELSE FOR TILTAK</vt:lpstr>
      <vt:lpstr>NY ISOLERT TRENINGSHALL</vt:lpstr>
      <vt:lpstr>RIDEHALL MED OPPSTALLING   BEGRUNNELSE  GIR INNTEKT PÅ NYBYGG VENTELISTE FOR STALLPLASS BEHOV FOR ØKT KAPASITET SAMLINGSSTED FOR RIDESKOLEELEVER OG FAMILIER </vt:lpstr>
      <vt:lpstr>DIV. ROM    BEGRUNNELSE  IKKE PLASS TIL FÔR INNE HØY MÅ LAGRES TØRT/INNE UTSTYRSLAGER BEHOV</vt:lpstr>
      <vt:lpstr>NYBYGG – FASADER OG PLANSKISSE</vt:lpstr>
      <vt:lpstr>Fasade</vt:lpstr>
      <vt:lpstr>PowerPoint Presentation</vt:lpstr>
      <vt:lpstr>PowerPoint Presentation</vt:lpstr>
      <vt:lpstr>     Beskrivelse av anlegg   </vt:lpstr>
      <vt:lpstr>PLASSERING AV NYBYGG</vt:lpstr>
      <vt:lpstr>Prestbakkan 35 7340 OPPDAL</vt:lpstr>
      <vt:lpstr>PowerPoint Presentation</vt:lpstr>
      <vt:lpstr>Plassering isolert ridehall/brukshall med oppstalling</vt:lpstr>
      <vt:lpstr>BUDSJETT, FINANSIERINGSPLAN, DRIFT</vt:lpstr>
      <vt:lpstr>BUDSJETT</vt:lpstr>
      <vt:lpstr>FINANSIERINGSPLAN</vt:lpstr>
      <vt:lpstr>DRIFTSBUDSJETT: ENDRINGER PGA NYBYGG, første 5 år </vt:lpstr>
      <vt:lpstr>DRIFTSBUDSJETT, endringer fra dagens,  første 5 år (detaljer)</vt:lpstr>
      <vt:lpstr>SPONSORBREV</vt:lpstr>
      <vt:lpstr>GJENNOMFØRINGSPLAN </vt:lpstr>
      <vt:lpstr>VEDLEGG</vt:lpstr>
      <vt:lpstr>Takk for oppmerksomheten!</vt:lpstr>
      <vt:lpstr>SØKNAD OM SPILLEMIDLER til idrettsanlegg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SØKNAD OM SPILLEMIDLER TIL IDRETTSANLEGG</dc:title>
  <dc:creator>Solrun Aarflot</dc:creator>
  <cp:lastModifiedBy>Solrun Aarflot</cp:lastModifiedBy>
  <cp:revision>17</cp:revision>
  <dcterms:created xsi:type="dcterms:W3CDTF">2020-11-09T13:52:01Z</dcterms:created>
  <dcterms:modified xsi:type="dcterms:W3CDTF">2020-11-10T23:05:03Z</dcterms:modified>
</cp:coreProperties>
</file>